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8" r:id="rId3"/>
    <p:sldId id="259" r:id="rId4"/>
    <p:sldId id="260" r:id="rId5"/>
    <p:sldId id="269" r:id="rId6"/>
    <p:sldId id="266" r:id="rId7"/>
    <p:sldId id="263" r:id="rId8"/>
    <p:sldId id="267" r:id="rId9"/>
    <p:sldId id="271" r:id="rId10"/>
    <p:sldId id="278" r:id="rId11"/>
    <p:sldId id="272" r:id="rId12"/>
    <p:sldId id="273" r:id="rId13"/>
    <p:sldId id="274" r:id="rId14"/>
    <p:sldId id="275" r:id="rId15"/>
    <p:sldId id="276" r:id="rId16"/>
    <p:sldId id="277" r:id="rId17"/>
    <p:sldId id="261" r:id="rId18"/>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tima Alabdulrazzaq" initials="FA"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128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9EE324-B52B-4746-9255-2E3BEEC97D57}" type="doc">
      <dgm:prSet loTypeId="urn:microsoft.com/office/officeart/2005/8/layout/process2" loCatId="process" qsTypeId="urn:microsoft.com/office/officeart/2005/8/quickstyle/simple4" qsCatId="simple" csTypeId="urn:microsoft.com/office/officeart/2005/8/colors/accent1_2" csCatId="accent1" phldr="1"/>
      <dgm:spPr/>
    </dgm:pt>
    <dgm:pt modelId="{C4598744-C111-443A-ACD4-50C8A4EFB460}">
      <dgm:prSet phldrT="[Text]" custT="1"/>
      <dgm:spPr/>
      <dgm:t>
        <a:bodyPr/>
        <a:lstStyle/>
        <a:p>
          <a:pPr rtl="1"/>
          <a:r>
            <a:rPr lang="ar-KW" sz="1800" b="1" dirty="0" smtClean="0">
              <a:cs typeface="mohammad bold art 1" pitchFamily="2" charset="-78"/>
            </a:rPr>
            <a:t>الحصول على شهادة لا حكم عليه من الأدلة الجنائية عن طريق التقدم للهيئة بكتاب يتضمن اسم مراقب الحسابات الراغب بالقيد لدى الهيئة والموظفين المهنيين لديه مرفقاً به نسخة من البطاقات المدنية. وذلك ليتسنى للهيئة إصدار كتاب للأدلة الجنائية لدى وزارة الداخلية.</a:t>
          </a:r>
          <a:endParaRPr lang="en-US" sz="1800" b="1" dirty="0">
            <a:cs typeface="mohammad bold art 1" pitchFamily="2" charset="-78"/>
          </a:endParaRPr>
        </a:p>
      </dgm:t>
    </dgm:pt>
    <dgm:pt modelId="{1A854740-2824-4DB0-84C4-EC1E8D9FA36D}" type="parTrans" cxnId="{9BAE52E0-A84A-4A1B-BF0F-CA26BB19A5CD}">
      <dgm:prSet/>
      <dgm:spPr/>
      <dgm:t>
        <a:bodyPr/>
        <a:lstStyle/>
        <a:p>
          <a:endParaRPr lang="en-US" sz="2000" b="1"/>
        </a:p>
      </dgm:t>
    </dgm:pt>
    <dgm:pt modelId="{2770187A-CE2A-492A-9162-AFB94DEED583}" type="sibTrans" cxnId="{9BAE52E0-A84A-4A1B-BF0F-CA26BB19A5CD}">
      <dgm:prSet custT="1"/>
      <dgm:spPr/>
      <dgm:t>
        <a:bodyPr/>
        <a:lstStyle/>
        <a:p>
          <a:endParaRPr lang="en-US" sz="2400" b="1"/>
        </a:p>
      </dgm:t>
    </dgm:pt>
    <dgm:pt modelId="{50D54CFD-637E-46A9-8259-DDBAF40CDB1E}">
      <dgm:prSet phldrT="[Text]" custT="1"/>
      <dgm:spPr/>
      <dgm:t>
        <a:bodyPr/>
        <a:lstStyle/>
        <a:p>
          <a:pPr rtl="1"/>
          <a:r>
            <a:rPr lang="ar-KW" sz="1800" b="1" dirty="0" smtClean="0">
              <a:cs typeface="mohammad bold art 1" pitchFamily="2" charset="-78"/>
            </a:rPr>
            <a:t>بعد الحصول على شهادة لا حكم عليه من الأدلة الجنائية، يتقدم مراقب الحسابات للهيئة بكتاب لطلب القيد في السجل الخاص لديها مرفقاً به النموذج الوارد في الملحق رقم (8) من الكتاب الخامس من اللائحة التنفيذية المعدلة مع مراعاة سداد رسم تقديم الطلب البالغ 1,000 دينار كويتي وإرفاق نسخة من إيصال دفع الرسوم مع النموذج.</a:t>
          </a:r>
          <a:endParaRPr lang="en-US" sz="1800" b="1" dirty="0">
            <a:cs typeface="mohammad bold art 1" pitchFamily="2" charset="-78"/>
          </a:endParaRPr>
        </a:p>
      </dgm:t>
    </dgm:pt>
    <dgm:pt modelId="{BFF952E6-9683-4363-A84A-3111B16F70F5}" type="parTrans" cxnId="{13CB1D69-3D05-4329-9687-434F3B47908A}">
      <dgm:prSet/>
      <dgm:spPr/>
      <dgm:t>
        <a:bodyPr/>
        <a:lstStyle/>
        <a:p>
          <a:endParaRPr lang="en-US" sz="2000" b="1"/>
        </a:p>
      </dgm:t>
    </dgm:pt>
    <dgm:pt modelId="{E32ED936-59F4-4988-AB52-658CE35CACA4}" type="sibTrans" cxnId="{13CB1D69-3D05-4329-9687-434F3B47908A}">
      <dgm:prSet custT="1"/>
      <dgm:spPr/>
      <dgm:t>
        <a:bodyPr/>
        <a:lstStyle/>
        <a:p>
          <a:endParaRPr lang="en-US" sz="2400" b="1"/>
        </a:p>
      </dgm:t>
    </dgm:pt>
    <dgm:pt modelId="{F509474A-6D54-4A7A-985C-6111AC9462AD}" type="pres">
      <dgm:prSet presAssocID="{E39EE324-B52B-4746-9255-2E3BEEC97D57}" presName="linearFlow" presStyleCnt="0">
        <dgm:presLayoutVars>
          <dgm:resizeHandles val="exact"/>
        </dgm:presLayoutVars>
      </dgm:prSet>
      <dgm:spPr/>
    </dgm:pt>
    <dgm:pt modelId="{4FD5D979-6367-450B-8B96-82B9C4A4A7D0}" type="pres">
      <dgm:prSet presAssocID="{C4598744-C111-443A-ACD4-50C8A4EFB460}" presName="node" presStyleLbl="node1" presStyleIdx="0" presStyleCnt="2" custScaleX="193321" custScaleY="141840">
        <dgm:presLayoutVars>
          <dgm:bulletEnabled val="1"/>
        </dgm:presLayoutVars>
      </dgm:prSet>
      <dgm:spPr/>
      <dgm:t>
        <a:bodyPr/>
        <a:lstStyle/>
        <a:p>
          <a:endParaRPr lang="en-US"/>
        </a:p>
      </dgm:t>
    </dgm:pt>
    <dgm:pt modelId="{82E0E212-74A7-4065-AA43-56FFE34417A4}" type="pres">
      <dgm:prSet presAssocID="{2770187A-CE2A-492A-9162-AFB94DEED583}" presName="sibTrans" presStyleLbl="sibTrans2D1" presStyleIdx="0" presStyleCnt="1"/>
      <dgm:spPr/>
      <dgm:t>
        <a:bodyPr/>
        <a:lstStyle/>
        <a:p>
          <a:pPr rtl="1"/>
          <a:endParaRPr lang="ar-KW"/>
        </a:p>
      </dgm:t>
    </dgm:pt>
    <dgm:pt modelId="{C78DFE0A-0868-41B7-B840-EF0ECAE7FA87}" type="pres">
      <dgm:prSet presAssocID="{2770187A-CE2A-492A-9162-AFB94DEED583}" presName="connectorText" presStyleLbl="sibTrans2D1" presStyleIdx="0" presStyleCnt="1"/>
      <dgm:spPr/>
      <dgm:t>
        <a:bodyPr/>
        <a:lstStyle/>
        <a:p>
          <a:pPr rtl="1"/>
          <a:endParaRPr lang="ar-KW"/>
        </a:p>
      </dgm:t>
    </dgm:pt>
    <dgm:pt modelId="{D4222197-9B15-4B8E-94CB-95463819AE3D}" type="pres">
      <dgm:prSet presAssocID="{50D54CFD-637E-46A9-8259-DDBAF40CDB1E}" presName="node" presStyleLbl="node1" presStyleIdx="1" presStyleCnt="2" custScaleX="193321" custScaleY="131097" custLinFactNeighborY="-3644">
        <dgm:presLayoutVars>
          <dgm:bulletEnabled val="1"/>
        </dgm:presLayoutVars>
      </dgm:prSet>
      <dgm:spPr/>
      <dgm:t>
        <a:bodyPr/>
        <a:lstStyle/>
        <a:p>
          <a:endParaRPr lang="en-US"/>
        </a:p>
      </dgm:t>
    </dgm:pt>
  </dgm:ptLst>
  <dgm:cxnLst>
    <dgm:cxn modelId="{0652B7D4-2DB2-48F4-B4E4-345E0792D723}" type="presOf" srcId="{E39EE324-B52B-4746-9255-2E3BEEC97D57}" destId="{F509474A-6D54-4A7A-985C-6111AC9462AD}" srcOrd="0" destOrd="0" presId="urn:microsoft.com/office/officeart/2005/8/layout/process2"/>
    <dgm:cxn modelId="{5AC78C96-8FB9-437F-BD3C-8C7CD520A5D1}" type="presOf" srcId="{2770187A-CE2A-492A-9162-AFB94DEED583}" destId="{82E0E212-74A7-4065-AA43-56FFE34417A4}" srcOrd="0" destOrd="0" presId="urn:microsoft.com/office/officeart/2005/8/layout/process2"/>
    <dgm:cxn modelId="{13CB1D69-3D05-4329-9687-434F3B47908A}" srcId="{E39EE324-B52B-4746-9255-2E3BEEC97D57}" destId="{50D54CFD-637E-46A9-8259-DDBAF40CDB1E}" srcOrd="1" destOrd="0" parTransId="{BFF952E6-9683-4363-A84A-3111B16F70F5}" sibTransId="{E32ED936-59F4-4988-AB52-658CE35CACA4}"/>
    <dgm:cxn modelId="{4ABA38DE-3F67-400C-9F6B-E8CF948DC7F6}" type="presOf" srcId="{2770187A-CE2A-492A-9162-AFB94DEED583}" destId="{C78DFE0A-0868-41B7-B840-EF0ECAE7FA87}" srcOrd="1" destOrd="0" presId="urn:microsoft.com/office/officeart/2005/8/layout/process2"/>
    <dgm:cxn modelId="{9BAE52E0-A84A-4A1B-BF0F-CA26BB19A5CD}" srcId="{E39EE324-B52B-4746-9255-2E3BEEC97D57}" destId="{C4598744-C111-443A-ACD4-50C8A4EFB460}" srcOrd="0" destOrd="0" parTransId="{1A854740-2824-4DB0-84C4-EC1E8D9FA36D}" sibTransId="{2770187A-CE2A-492A-9162-AFB94DEED583}"/>
    <dgm:cxn modelId="{BF9E0439-B4FE-4AFB-8EA6-75670CA7CC68}" type="presOf" srcId="{50D54CFD-637E-46A9-8259-DDBAF40CDB1E}" destId="{D4222197-9B15-4B8E-94CB-95463819AE3D}" srcOrd="0" destOrd="0" presId="urn:microsoft.com/office/officeart/2005/8/layout/process2"/>
    <dgm:cxn modelId="{2EF429BE-B1FF-48FC-A4D2-2DFBCA671740}" type="presOf" srcId="{C4598744-C111-443A-ACD4-50C8A4EFB460}" destId="{4FD5D979-6367-450B-8B96-82B9C4A4A7D0}" srcOrd="0" destOrd="0" presId="urn:microsoft.com/office/officeart/2005/8/layout/process2"/>
    <dgm:cxn modelId="{68A483C4-F25B-43AD-A509-2337400E024A}" type="presParOf" srcId="{F509474A-6D54-4A7A-985C-6111AC9462AD}" destId="{4FD5D979-6367-450B-8B96-82B9C4A4A7D0}" srcOrd="0" destOrd="0" presId="urn:microsoft.com/office/officeart/2005/8/layout/process2"/>
    <dgm:cxn modelId="{F525166D-01D6-485B-BB21-6858F587E729}" type="presParOf" srcId="{F509474A-6D54-4A7A-985C-6111AC9462AD}" destId="{82E0E212-74A7-4065-AA43-56FFE34417A4}" srcOrd="1" destOrd="0" presId="urn:microsoft.com/office/officeart/2005/8/layout/process2"/>
    <dgm:cxn modelId="{39820B2C-A6B4-40AD-9CA7-3D59BDB366CD}" type="presParOf" srcId="{82E0E212-74A7-4065-AA43-56FFE34417A4}" destId="{C78DFE0A-0868-41B7-B840-EF0ECAE7FA87}" srcOrd="0" destOrd="0" presId="urn:microsoft.com/office/officeart/2005/8/layout/process2"/>
    <dgm:cxn modelId="{23D16069-4A34-4453-8AD1-740106EDB4E3}" type="presParOf" srcId="{F509474A-6D54-4A7A-985C-6111AC9462AD}" destId="{D4222197-9B15-4B8E-94CB-95463819AE3D}" srcOrd="2" destOrd="0" presId="urn:microsoft.com/office/officeart/2005/8/layout/process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3D6EE7-37E3-49B8-A467-D12610F8137A}" type="doc">
      <dgm:prSet loTypeId="urn:microsoft.com/office/officeart/2005/8/layout/process2" loCatId="process" qsTypeId="urn:microsoft.com/office/officeart/2005/8/quickstyle/simple4" qsCatId="simple" csTypeId="urn:microsoft.com/office/officeart/2005/8/colors/accent1_2" csCatId="accent1" phldr="1"/>
      <dgm:spPr/>
    </dgm:pt>
    <dgm:pt modelId="{8EF8B398-B1C2-415F-8365-16D0EA794C8A}">
      <dgm:prSet phldrT="[Text]" custT="1"/>
      <dgm:spPr/>
      <dgm:t>
        <a:bodyPr/>
        <a:lstStyle/>
        <a:p>
          <a:pPr rtl="1"/>
          <a:r>
            <a:rPr lang="ar-KW" sz="1800" b="1" dirty="0" smtClean="0">
              <a:solidFill>
                <a:schemeClr val="bg1"/>
              </a:solidFill>
              <a:cs typeface="mohammad bold art 1" pitchFamily="2" charset="-78"/>
            </a:rPr>
            <a:t>عند استكمال الطلب بشكل كامل وصحيح، تقوم الهيئة بالبت في الطلب المقدم خلال 30 </a:t>
          </a:r>
          <a:r>
            <a:rPr lang="ar-KW" sz="1800" b="1" dirty="0" smtClean="0">
              <a:solidFill>
                <a:schemeClr val="bg1"/>
              </a:solidFill>
              <a:cs typeface="mohammad bold art 1" pitchFamily="2" charset="-78"/>
            </a:rPr>
            <a:t>يوما </a:t>
          </a:r>
          <a:r>
            <a:rPr lang="ar-KW" sz="1800" b="1" dirty="0" smtClean="0">
              <a:solidFill>
                <a:schemeClr val="bg1"/>
              </a:solidFill>
              <a:cs typeface="mohammad bold art 1" pitchFamily="2" charset="-78"/>
            </a:rPr>
            <a:t>من تاريخ استكماله.</a:t>
          </a:r>
          <a:endParaRPr lang="en-US" sz="1800" b="1" dirty="0">
            <a:solidFill>
              <a:schemeClr val="bg1"/>
            </a:solidFill>
            <a:cs typeface="mohammad bold art 1" pitchFamily="2" charset="-78"/>
          </a:endParaRPr>
        </a:p>
      </dgm:t>
    </dgm:pt>
    <dgm:pt modelId="{BD753636-838F-4700-90B9-F11A62FF9E7C}" type="parTrans" cxnId="{95FEAB9C-DF10-4762-8CA0-7D76F9CD755F}">
      <dgm:prSet/>
      <dgm:spPr/>
      <dgm:t>
        <a:bodyPr/>
        <a:lstStyle/>
        <a:p>
          <a:pPr rtl="1"/>
          <a:endParaRPr lang="en-US"/>
        </a:p>
      </dgm:t>
    </dgm:pt>
    <dgm:pt modelId="{F515A734-49D2-44E9-9632-E14B6D4489CE}" type="sibTrans" cxnId="{95FEAB9C-DF10-4762-8CA0-7D76F9CD755F}">
      <dgm:prSet/>
      <dgm:spPr/>
      <dgm:t>
        <a:bodyPr/>
        <a:lstStyle/>
        <a:p>
          <a:pPr rtl="1"/>
          <a:endParaRPr lang="en-US"/>
        </a:p>
      </dgm:t>
    </dgm:pt>
    <dgm:pt modelId="{8678FAC2-421F-47BE-97FF-A3865D9ECFB7}">
      <dgm:prSet phldrT="[Text]" custT="1"/>
      <dgm:spPr/>
      <dgm:t>
        <a:bodyPr/>
        <a:lstStyle/>
        <a:p>
          <a:pPr rtl="1"/>
          <a:r>
            <a:rPr lang="ar-KW" sz="1800" b="1" dirty="0" smtClean="0">
              <a:solidFill>
                <a:schemeClr val="bg1"/>
              </a:solidFill>
              <a:cs typeface="mohammad bold art 1" pitchFamily="2" charset="-78"/>
            </a:rPr>
            <a:t>يقوم مراقب الحسابات بسداد مبلغ 5,000 دينار كويتي في حال موافقة الهيئة على طلب تسجيله وقيده في سجل الهيئة، ويتم استلام شهادة التسجيل الخاصة به.</a:t>
          </a:r>
          <a:endParaRPr lang="en-US" sz="1800" b="1" dirty="0">
            <a:solidFill>
              <a:schemeClr val="bg1"/>
            </a:solidFill>
            <a:cs typeface="mohammad bold art 1" pitchFamily="2" charset="-78"/>
          </a:endParaRPr>
        </a:p>
      </dgm:t>
    </dgm:pt>
    <dgm:pt modelId="{8CC346E7-2E9E-47F1-80C3-29783350887B}" type="parTrans" cxnId="{50EE02DC-EACA-4D4B-85B1-3EA8B3A270E6}">
      <dgm:prSet/>
      <dgm:spPr/>
      <dgm:t>
        <a:bodyPr/>
        <a:lstStyle/>
        <a:p>
          <a:pPr rtl="1"/>
          <a:endParaRPr lang="en-US"/>
        </a:p>
      </dgm:t>
    </dgm:pt>
    <dgm:pt modelId="{87F20BEA-0F2F-4192-AA2A-7B4605A120D5}" type="sibTrans" cxnId="{50EE02DC-EACA-4D4B-85B1-3EA8B3A270E6}">
      <dgm:prSet/>
      <dgm:spPr/>
      <dgm:t>
        <a:bodyPr/>
        <a:lstStyle/>
        <a:p>
          <a:pPr rtl="1"/>
          <a:endParaRPr lang="en-US"/>
        </a:p>
      </dgm:t>
    </dgm:pt>
    <dgm:pt modelId="{87926CF2-263B-4F9A-A2BC-67DF71367B46}" type="pres">
      <dgm:prSet presAssocID="{373D6EE7-37E3-49B8-A467-D12610F8137A}" presName="linearFlow" presStyleCnt="0">
        <dgm:presLayoutVars>
          <dgm:resizeHandles val="exact"/>
        </dgm:presLayoutVars>
      </dgm:prSet>
      <dgm:spPr/>
    </dgm:pt>
    <dgm:pt modelId="{9EE41D78-42A9-415F-9963-E7D430AFED0B}" type="pres">
      <dgm:prSet presAssocID="{8EF8B398-B1C2-415F-8365-16D0EA794C8A}" presName="node" presStyleLbl="node1" presStyleIdx="0" presStyleCnt="2" custScaleX="217346">
        <dgm:presLayoutVars>
          <dgm:bulletEnabled val="1"/>
        </dgm:presLayoutVars>
      </dgm:prSet>
      <dgm:spPr/>
      <dgm:t>
        <a:bodyPr/>
        <a:lstStyle/>
        <a:p>
          <a:endParaRPr lang="en-US"/>
        </a:p>
      </dgm:t>
    </dgm:pt>
    <dgm:pt modelId="{B5D92402-88B0-4C42-A382-F9F7382BD6C6}" type="pres">
      <dgm:prSet presAssocID="{F515A734-49D2-44E9-9632-E14B6D4489CE}" presName="sibTrans" presStyleLbl="sibTrans2D1" presStyleIdx="0" presStyleCnt="1"/>
      <dgm:spPr/>
      <dgm:t>
        <a:bodyPr/>
        <a:lstStyle/>
        <a:p>
          <a:pPr rtl="1"/>
          <a:endParaRPr lang="ar-KW"/>
        </a:p>
      </dgm:t>
    </dgm:pt>
    <dgm:pt modelId="{F3010009-AEF9-41B9-99BC-122CB94E5AD1}" type="pres">
      <dgm:prSet presAssocID="{F515A734-49D2-44E9-9632-E14B6D4489CE}" presName="connectorText" presStyleLbl="sibTrans2D1" presStyleIdx="0" presStyleCnt="1"/>
      <dgm:spPr/>
      <dgm:t>
        <a:bodyPr/>
        <a:lstStyle/>
        <a:p>
          <a:pPr rtl="1"/>
          <a:endParaRPr lang="ar-KW"/>
        </a:p>
      </dgm:t>
    </dgm:pt>
    <dgm:pt modelId="{C77BE17A-EE86-4EBD-9AAA-0D161AA322AD}" type="pres">
      <dgm:prSet presAssocID="{8678FAC2-421F-47BE-97FF-A3865D9ECFB7}" presName="node" presStyleLbl="node1" presStyleIdx="1" presStyleCnt="2" custScaleX="217346">
        <dgm:presLayoutVars>
          <dgm:bulletEnabled val="1"/>
        </dgm:presLayoutVars>
      </dgm:prSet>
      <dgm:spPr/>
      <dgm:t>
        <a:bodyPr/>
        <a:lstStyle/>
        <a:p>
          <a:endParaRPr lang="en-US"/>
        </a:p>
      </dgm:t>
    </dgm:pt>
  </dgm:ptLst>
  <dgm:cxnLst>
    <dgm:cxn modelId="{50EE02DC-EACA-4D4B-85B1-3EA8B3A270E6}" srcId="{373D6EE7-37E3-49B8-A467-D12610F8137A}" destId="{8678FAC2-421F-47BE-97FF-A3865D9ECFB7}" srcOrd="1" destOrd="0" parTransId="{8CC346E7-2E9E-47F1-80C3-29783350887B}" sibTransId="{87F20BEA-0F2F-4192-AA2A-7B4605A120D5}"/>
    <dgm:cxn modelId="{E95F08A1-5F5E-42F0-B4DB-83B25C66E1E0}" type="presOf" srcId="{8EF8B398-B1C2-415F-8365-16D0EA794C8A}" destId="{9EE41D78-42A9-415F-9963-E7D430AFED0B}" srcOrd="0" destOrd="0" presId="urn:microsoft.com/office/officeart/2005/8/layout/process2"/>
    <dgm:cxn modelId="{9311FC41-FC24-4FEA-B050-942E3670559A}" type="presOf" srcId="{8678FAC2-421F-47BE-97FF-A3865D9ECFB7}" destId="{C77BE17A-EE86-4EBD-9AAA-0D161AA322AD}" srcOrd="0" destOrd="0" presId="urn:microsoft.com/office/officeart/2005/8/layout/process2"/>
    <dgm:cxn modelId="{0640CB94-EF37-4394-8B40-024EE902A273}" type="presOf" srcId="{F515A734-49D2-44E9-9632-E14B6D4489CE}" destId="{F3010009-AEF9-41B9-99BC-122CB94E5AD1}" srcOrd="1" destOrd="0" presId="urn:microsoft.com/office/officeart/2005/8/layout/process2"/>
    <dgm:cxn modelId="{872E7E16-1502-4CD8-9816-FDF0FDDA5757}" type="presOf" srcId="{F515A734-49D2-44E9-9632-E14B6D4489CE}" destId="{B5D92402-88B0-4C42-A382-F9F7382BD6C6}" srcOrd="0" destOrd="0" presId="urn:microsoft.com/office/officeart/2005/8/layout/process2"/>
    <dgm:cxn modelId="{51F73EA8-14D6-451D-976B-79750BCD5D15}" type="presOf" srcId="{373D6EE7-37E3-49B8-A467-D12610F8137A}" destId="{87926CF2-263B-4F9A-A2BC-67DF71367B46}" srcOrd="0" destOrd="0" presId="urn:microsoft.com/office/officeart/2005/8/layout/process2"/>
    <dgm:cxn modelId="{95FEAB9C-DF10-4762-8CA0-7D76F9CD755F}" srcId="{373D6EE7-37E3-49B8-A467-D12610F8137A}" destId="{8EF8B398-B1C2-415F-8365-16D0EA794C8A}" srcOrd="0" destOrd="0" parTransId="{BD753636-838F-4700-90B9-F11A62FF9E7C}" sibTransId="{F515A734-49D2-44E9-9632-E14B6D4489CE}"/>
    <dgm:cxn modelId="{E67AD1EB-3DAB-4E19-9FAE-04AF56371C0A}" type="presParOf" srcId="{87926CF2-263B-4F9A-A2BC-67DF71367B46}" destId="{9EE41D78-42A9-415F-9963-E7D430AFED0B}" srcOrd="0" destOrd="0" presId="urn:microsoft.com/office/officeart/2005/8/layout/process2"/>
    <dgm:cxn modelId="{9E5E7AE7-2D07-4114-A4A7-29C28C65ACE1}" type="presParOf" srcId="{87926CF2-263B-4F9A-A2BC-67DF71367B46}" destId="{B5D92402-88B0-4C42-A382-F9F7382BD6C6}" srcOrd="1" destOrd="0" presId="urn:microsoft.com/office/officeart/2005/8/layout/process2"/>
    <dgm:cxn modelId="{DF9BA9A2-45D8-4CA4-AB2C-801330C809A3}" type="presParOf" srcId="{B5D92402-88B0-4C42-A382-F9F7382BD6C6}" destId="{F3010009-AEF9-41B9-99BC-122CB94E5AD1}" srcOrd="0" destOrd="0" presId="urn:microsoft.com/office/officeart/2005/8/layout/process2"/>
    <dgm:cxn modelId="{08FF7CAC-7845-4A7E-8FB5-9DBB067D459A}" type="presParOf" srcId="{87926CF2-263B-4F9A-A2BC-67DF71367B46}" destId="{C77BE17A-EE86-4EBD-9AAA-0D161AA322AD}" srcOrd="2" destOrd="0" presId="urn:microsoft.com/office/officeart/2005/8/layout/process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D5D979-6367-450B-8B96-82B9C4A4A7D0}">
      <dsp:nvSpPr>
        <dsp:cNvPr id="0" name=""/>
        <dsp:cNvSpPr/>
      </dsp:nvSpPr>
      <dsp:spPr>
        <a:xfrm>
          <a:off x="0" y="2856"/>
          <a:ext cx="7992888" cy="1990008"/>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KW" sz="1800" b="1" kern="1200" dirty="0" smtClean="0">
              <a:cs typeface="mohammad bold art 1" pitchFamily="2" charset="-78"/>
            </a:rPr>
            <a:t>الحصول على شهادة لا حكم عليه من الأدلة الجنائية عن طريق التقدم للهيئة بكتاب يتضمن اسم مراقب الحسابات الراغب بالقيد لدى الهيئة والموظفين المهنيين لديه مرفقاً به نسخة من البطاقات المدنية. وذلك ليتسنى للهيئة إصدار كتاب للأدلة الجنائية لدى وزارة الداخلية.</a:t>
          </a:r>
          <a:endParaRPr lang="en-US" sz="1800" b="1" kern="1200" dirty="0">
            <a:cs typeface="mohammad bold art 1" pitchFamily="2" charset="-78"/>
          </a:endParaRPr>
        </a:p>
      </dsp:txBody>
      <dsp:txXfrm>
        <a:off x="58285" y="61141"/>
        <a:ext cx="7876318" cy="1873438"/>
      </dsp:txXfrm>
    </dsp:sp>
    <dsp:sp modelId="{82E0E212-74A7-4065-AA43-56FFE34417A4}">
      <dsp:nvSpPr>
        <dsp:cNvPr id="0" name=""/>
        <dsp:cNvSpPr/>
      </dsp:nvSpPr>
      <dsp:spPr>
        <a:xfrm rot="5400000">
          <a:off x="3742968" y="2015158"/>
          <a:ext cx="506951" cy="631347"/>
        </a:xfrm>
        <a:prstGeom prs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b="1" kern="1200"/>
        </a:p>
      </dsp:txBody>
      <dsp:txXfrm rot="-5400000">
        <a:off x="3807040" y="2077356"/>
        <a:ext cx="378809" cy="354866"/>
      </dsp:txXfrm>
    </dsp:sp>
    <dsp:sp modelId="{D4222197-9B15-4B8E-94CB-95463819AE3D}">
      <dsp:nvSpPr>
        <dsp:cNvPr id="0" name=""/>
        <dsp:cNvSpPr/>
      </dsp:nvSpPr>
      <dsp:spPr>
        <a:xfrm>
          <a:off x="0" y="2668800"/>
          <a:ext cx="7992888" cy="183928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KW" sz="1800" b="1" kern="1200" dirty="0" smtClean="0">
              <a:cs typeface="mohammad bold art 1" pitchFamily="2" charset="-78"/>
            </a:rPr>
            <a:t>بعد الحصول على شهادة لا حكم عليه من الأدلة الجنائية، يتقدم مراقب الحسابات للهيئة بكتاب لطلب القيد في السجل الخاص لديها مرفقاً به النموذج الوارد في الملحق رقم (8) من الكتاب الخامس من اللائحة التنفيذية المعدلة مع مراعاة سداد رسم تقديم الطلب البالغ 1,000 دينار كويتي وإرفاق نسخة من إيصال دفع الرسوم مع النموذج.</a:t>
          </a:r>
          <a:endParaRPr lang="en-US" sz="1800" b="1" kern="1200" dirty="0">
            <a:cs typeface="mohammad bold art 1" pitchFamily="2" charset="-78"/>
          </a:endParaRPr>
        </a:p>
      </dsp:txBody>
      <dsp:txXfrm>
        <a:off x="53871" y="2722671"/>
        <a:ext cx="7885146" cy="17315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E41D78-42A9-415F-9963-E7D430AFED0B}">
      <dsp:nvSpPr>
        <dsp:cNvPr id="0" name=""/>
        <dsp:cNvSpPr/>
      </dsp:nvSpPr>
      <dsp:spPr>
        <a:xfrm>
          <a:off x="0" y="377"/>
          <a:ext cx="8359080" cy="123823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KW" sz="1800" b="1" kern="1200" dirty="0" smtClean="0">
              <a:solidFill>
                <a:schemeClr val="bg1"/>
              </a:solidFill>
              <a:cs typeface="mohammad bold art 1" pitchFamily="2" charset="-78"/>
            </a:rPr>
            <a:t>عند استكمال الطلب بشكل كامل وصحيح، تقوم الهيئة بالبت في الطلب المقدم خلال 30 </a:t>
          </a:r>
          <a:r>
            <a:rPr lang="ar-KW" sz="1800" b="1" kern="1200" dirty="0" smtClean="0">
              <a:solidFill>
                <a:schemeClr val="bg1"/>
              </a:solidFill>
              <a:cs typeface="mohammad bold art 1" pitchFamily="2" charset="-78"/>
            </a:rPr>
            <a:t>يوما </a:t>
          </a:r>
          <a:r>
            <a:rPr lang="ar-KW" sz="1800" b="1" kern="1200" dirty="0" smtClean="0">
              <a:solidFill>
                <a:schemeClr val="bg1"/>
              </a:solidFill>
              <a:cs typeface="mohammad bold art 1" pitchFamily="2" charset="-78"/>
            </a:rPr>
            <a:t>من تاريخ استكماله.</a:t>
          </a:r>
          <a:endParaRPr lang="en-US" sz="1800" b="1" kern="1200" dirty="0">
            <a:solidFill>
              <a:schemeClr val="bg1"/>
            </a:solidFill>
            <a:cs typeface="mohammad bold art 1" pitchFamily="2" charset="-78"/>
          </a:endParaRPr>
        </a:p>
      </dsp:txBody>
      <dsp:txXfrm>
        <a:off x="36267" y="36644"/>
        <a:ext cx="8286546" cy="1165701"/>
      </dsp:txXfrm>
    </dsp:sp>
    <dsp:sp modelId="{B5D92402-88B0-4C42-A382-F9F7382BD6C6}">
      <dsp:nvSpPr>
        <dsp:cNvPr id="0" name=""/>
        <dsp:cNvSpPr/>
      </dsp:nvSpPr>
      <dsp:spPr>
        <a:xfrm rot="5400000">
          <a:off x="3947370" y="1269569"/>
          <a:ext cx="464338" cy="557205"/>
        </a:xfrm>
        <a:prstGeom prs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022350" rtl="1">
            <a:lnSpc>
              <a:spcPct val="90000"/>
            </a:lnSpc>
            <a:spcBef>
              <a:spcPct val="0"/>
            </a:spcBef>
            <a:spcAft>
              <a:spcPct val="35000"/>
            </a:spcAft>
          </a:pPr>
          <a:endParaRPr lang="en-US" sz="2300" kern="1200"/>
        </a:p>
      </dsp:txBody>
      <dsp:txXfrm rot="-5400000">
        <a:off x="4012378" y="1316003"/>
        <a:ext cx="334323" cy="325037"/>
      </dsp:txXfrm>
    </dsp:sp>
    <dsp:sp modelId="{C77BE17A-EE86-4EBD-9AAA-0D161AA322AD}">
      <dsp:nvSpPr>
        <dsp:cNvPr id="0" name=""/>
        <dsp:cNvSpPr/>
      </dsp:nvSpPr>
      <dsp:spPr>
        <a:xfrm>
          <a:off x="0" y="1857730"/>
          <a:ext cx="8359080" cy="123823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1">
            <a:lnSpc>
              <a:spcPct val="90000"/>
            </a:lnSpc>
            <a:spcBef>
              <a:spcPct val="0"/>
            </a:spcBef>
            <a:spcAft>
              <a:spcPct val="35000"/>
            </a:spcAft>
          </a:pPr>
          <a:r>
            <a:rPr lang="ar-KW" sz="1800" b="1" kern="1200" dirty="0" smtClean="0">
              <a:solidFill>
                <a:schemeClr val="bg1"/>
              </a:solidFill>
              <a:cs typeface="mohammad bold art 1" pitchFamily="2" charset="-78"/>
            </a:rPr>
            <a:t>يقوم مراقب الحسابات بسداد مبلغ 5,000 دينار كويتي في حال موافقة الهيئة على طلب تسجيله وقيده في سجل الهيئة، ويتم استلام شهادة التسجيل الخاصة به.</a:t>
          </a:r>
          <a:endParaRPr lang="en-US" sz="1800" b="1" kern="1200" dirty="0">
            <a:solidFill>
              <a:schemeClr val="bg1"/>
            </a:solidFill>
            <a:cs typeface="mohammad bold art 1" pitchFamily="2" charset="-78"/>
          </a:endParaRPr>
        </a:p>
      </dsp:txBody>
      <dsp:txXfrm>
        <a:off x="36267" y="1893997"/>
        <a:ext cx="8286546" cy="1165701"/>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BBE773D9-08DD-45C3-B6EA-7EBBB2591AFA}" type="datetimeFigureOut">
              <a:rPr lang="en-GB" smtClean="0"/>
              <a:t>11/05/2016</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11485998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4052208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val="39262528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19639832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7649774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val="6495799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5</a:t>
            </a:fld>
            <a:endParaRPr lang="ar-KW">
              <a:solidFill>
                <a:prstClr val="black"/>
              </a:solidFill>
            </a:endParaRPr>
          </a:p>
        </p:txBody>
      </p:sp>
    </p:spTree>
    <p:extLst>
      <p:ext uri="{BB962C8B-B14F-4D97-AF65-F5344CB8AC3E}">
        <p14:creationId xmlns:p14="http://schemas.microsoft.com/office/powerpoint/2010/main" val="314862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6</a:t>
            </a:fld>
            <a:endParaRPr lang="ar-KW">
              <a:solidFill>
                <a:prstClr val="black"/>
              </a:solidFill>
            </a:endParaRPr>
          </a:p>
        </p:txBody>
      </p:sp>
    </p:spTree>
    <p:extLst>
      <p:ext uri="{BB962C8B-B14F-4D97-AF65-F5344CB8AC3E}">
        <p14:creationId xmlns:p14="http://schemas.microsoft.com/office/powerpoint/2010/main" val="1191325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7</a:t>
            </a:fld>
            <a:endParaRPr lang="ar-KW">
              <a:solidFill>
                <a:prstClr val="black"/>
              </a:solidFill>
            </a:endParaRPr>
          </a:p>
        </p:txBody>
      </p:sp>
    </p:spTree>
    <p:extLst>
      <p:ext uri="{BB962C8B-B14F-4D97-AF65-F5344CB8AC3E}">
        <p14:creationId xmlns:p14="http://schemas.microsoft.com/office/powerpoint/2010/main" val="31142255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7165045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5463335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546333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11/05/2016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11/05/2016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11/05/2016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11/05/2016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11/05/2016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11/05/2016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11/05/2016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11/05/2016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11/05/2016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11/05/2016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11/05/2016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11/05/2016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2.tiff"/><Relationship Id="rId7" Type="http://schemas.openxmlformats.org/officeDocument/2006/relationships/diagramQuickStyle" Target="../diagrams/quickStyle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3.png"/><Relationship Id="rId9" Type="http://schemas.microsoft.com/office/2007/relationships/diagramDrawing" Target="../diagrams/drawing1.xml"/></Relationships>
</file>

<file path=ppt/slides/_rels/slide8.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2.tiff"/><Relationship Id="rId7" Type="http://schemas.openxmlformats.org/officeDocument/2006/relationships/diagramQuickStyle" Target="../diagrams/quickStyle2.xml"/><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3.png"/><Relationship Id="rId9" Type="http://schemas.microsoft.com/office/2007/relationships/diagramDrawing" Target="../diagrams/drawing2.xml"/></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68"/>
            <a:ext cx="7772400" cy="1470025"/>
          </a:xfrm>
        </p:spPr>
        <p:txBody>
          <a:bodyPr>
            <a:normAutofit fontScale="90000"/>
          </a:bodyPr>
          <a:lstStyle/>
          <a:p>
            <a:pPr rtl="1"/>
            <a:r>
              <a:rPr lang="ar-KW" sz="3600" b="1" dirty="0" smtClean="0">
                <a:solidFill>
                  <a:srgbClr val="8C8A26"/>
                </a:solidFill>
                <a:cs typeface="mohammad bold art 1" pitchFamily="2" charset="-78"/>
              </a:rPr>
              <a:t>ورشة عمل</a:t>
            </a:r>
            <a:br>
              <a:rPr lang="ar-KW" sz="3600" b="1" dirty="0" smtClean="0">
                <a:solidFill>
                  <a:srgbClr val="8C8A26"/>
                </a:solidFill>
                <a:cs typeface="mohammad bold art 1" pitchFamily="2" charset="-78"/>
              </a:rPr>
            </a:br>
            <a:r>
              <a:rPr lang="en-US" sz="4800" b="1" dirty="0" smtClean="0">
                <a:solidFill>
                  <a:srgbClr val="8C8A26"/>
                </a:solidFill>
                <a:cs typeface="mohammad bold art 1" pitchFamily="2" charset="-78"/>
              </a:rPr>
              <a:t/>
            </a:r>
            <a:br>
              <a:rPr lang="en-US" sz="4800" b="1" dirty="0" smtClean="0">
                <a:solidFill>
                  <a:srgbClr val="8C8A26"/>
                </a:solidFill>
                <a:cs typeface="mohammad bold art 1" pitchFamily="2" charset="-78"/>
              </a:rPr>
            </a:br>
            <a:endParaRPr lang="en-GB" sz="4800" dirty="0">
              <a:cs typeface="mohammad bold art 1" pitchFamily="2" charset="-78"/>
            </a:endParaRPr>
          </a:p>
        </p:txBody>
      </p:sp>
      <p:sp>
        <p:nvSpPr>
          <p:cNvPr id="3" name="Subtitle 2"/>
          <p:cNvSpPr>
            <a:spLocks noGrp="1"/>
          </p:cNvSpPr>
          <p:nvPr>
            <p:ph type="subTitle" idx="1"/>
          </p:nvPr>
        </p:nvSpPr>
        <p:spPr>
          <a:xfrm>
            <a:off x="2123728" y="2276872"/>
            <a:ext cx="6696744" cy="2616696"/>
          </a:xfrm>
        </p:spPr>
        <p:txBody>
          <a:bodyPr>
            <a:normAutofit fontScale="85000" lnSpcReduction="20000"/>
          </a:bodyPr>
          <a:lstStyle/>
          <a:p>
            <a:r>
              <a:rPr lang="ar-KW" sz="4800" b="1" dirty="0" smtClean="0">
                <a:solidFill>
                  <a:srgbClr val="1F497D"/>
                </a:solidFill>
                <a:cs typeface="mohammad bold art 1" pitchFamily="2" charset="-78"/>
              </a:rPr>
              <a:t>أحكام تسجيل مراقبي الحسابات في السجل الخاص لدى الهيئة</a:t>
            </a:r>
          </a:p>
          <a:p>
            <a:endParaRPr lang="ar-KW" sz="3600" b="1" dirty="0" smtClean="0">
              <a:solidFill>
                <a:srgbClr val="1F497D"/>
              </a:solidFill>
              <a:cs typeface="mohammad bold art 1" pitchFamily="2" charset="-78"/>
            </a:endParaRPr>
          </a:p>
          <a:p>
            <a:r>
              <a:rPr lang="ar-KW" sz="3600" b="1" dirty="0" smtClean="0">
                <a:solidFill>
                  <a:srgbClr val="1F497D"/>
                </a:solidFill>
                <a:cs typeface="mohammad bold art 1" pitchFamily="2" charset="-78"/>
              </a:rPr>
              <a:t>إدارة التراخيص والتسجيل </a:t>
            </a:r>
          </a:p>
          <a:p>
            <a:r>
              <a:rPr lang="ar-KW" sz="2800" b="1" dirty="0" smtClean="0">
                <a:solidFill>
                  <a:srgbClr val="1F497D"/>
                </a:solidFill>
                <a:cs typeface="mohammad bold art 1" pitchFamily="2" charset="-78"/>
              </a:rPr>
              <a:t>24/05/2016</a:t>
            </a: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a:spLocks noGrp="1"/>
          </p:cNvSpPr>
          <p:nvPr>
            <p:ph type="title"/>
          </p:nvPr>
        </p:nvSpPr>
        <p:spPr>
          <a:xfrm>
            <a:off x="3419872" y="274638"/>
            <a:ext cx="5266927" cy="1143000"/>
          </a:xfrm>
        </p:spPr>
        <p:txBody>
          <a:bodyPr>
            <a:noAutofit/>
          </a:bodyPr>
          <a:lstStyle/>
          <a:p>
            <a:pPr algn="r" rtl="1" fontAlgn="base">
              <a:spcAft>
                <a:spcPct val="0"/>
              </a:spcAft>
            </a:pPr>
            <a:r>
              <a:rPr lang="ar-KW" sz="2800" dirty="0">
                <a:solidFill>
                  <a:srgbClr val="1F497D"/>
                </a:solidFill>
                <a:latin typeface="Calibri" pitchFamily="34" charset="0"/>
                <a:ea typeface="+mn-ea"/>
                <a:cs typeface="mohammad bold art 1" pitchFamily="2" charset="-78"/>
              </a:rPr>
              <a:t>شروط ومتطلبات </a:t>
            </a:r>
            <a:r>
              <a:rPr lang="ar-KW" sz="2800" dirty="0" smtClean="0">
                <a:solidFill>
                  <a:srgbClr val="1F497D"/>
                </a:solidFill>
                <a:latin typeface="Calibri" pitchFamily="34" charset="0"/>
                <a:ea typeface="+mn-ea"/>
                <a:cs typeface="mohammad bold art 1" pitchFamily="2" charset="-78"/>
              </a:rPr>
              <a:t>القيد في السجل الخاص لدى الهيئة</a:t>
            </a:r>
            <a:endParaRPr lang="en-US" sz="21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p:txBody>
          <a:bodyPr>
            <a:normAutofit lnSpcReduction="10000"/>
          </a:bodyPr>
          <a:lstStyle/>
          <a:p>
            <a:pPr marL="0" lvl="0" indent="0" algn="r" rtl="1" fontAlgn="base">
              <a:spcBef>
                <a:spcPct val="0"/>
              </a:spcBef>
              <a:spcAft>
                <a:spcPts val="600"/>
              </a:spcAft>
              <a:buNone/>
            </a:pPr>
            <a:r>
              <a:rPr lang="ar-KW" sz="2400" b="1" u="sng" dirty="0">
                <a:solidFill>
                  <a:schemeClr val="tx2"/>
                </a:solidFill>
                <a:cs typeface="mohammad bold art 1" pitchFamily="2" charset="-78"/>
              </a:rPr>
              <a:t>فرق المراجعة والتدقيق</a:t>
            </a:r>
            <a:r>
              <a:rPr lang="ar-KW" sz="2400" b="1" u="sng" dirty="0" smtClean="0">
                <a:solidFill>
                  <a:schemeClr val="tx2"/>
                </a:solidFill>
                <a:cs typeface="mohammad bold art 1" pitchFamily="2" charset="-78"/>
              </a:rPr>
              <a:t>:</a:t>
            </a:r>
          </a:p>
          <a:p>
            <a:pPr algn="justLow" rtl="1" fontAlgn="base">
              <a:spcBef>
                <a:spcPct val="0"/>
              </a:spcBef>
              <a:spcAft>
                <a:spcPts val="600"/>
              </a:spcAft>
            </a:pPr>
            <a:r>
              <a:rPr lang="ar-KW" sz="2300" dirty="0">
                <a:solidFill>
                  <a:schemeClr val="tx2"/>
                </a:solidFill>
                <a:cs typeface="mohammad bold art 1" pitchFamily="2" charset="-78"/>
              </a:rPr>
              <a:t>يجب أن يكون لدى مراقب الحسابات 5 موظفين متفرغين للعمل لديه بحد </a:t>
            </a:r>
            <a:r>
              <a:rPr lang="ar-KW" sz="2300" dirty="0" smtClean="0">
                <a:solidFill>
                  <a:schemeClr val="tx2"/>
                </a:solidFill>
                <a:cs typeface="mohammad bold art 1" pitchFamily="2" charset="-78"/>
              </a:rPr>
              <a:t>أدنى، ويعتبر مراقب الحسابات موظفاً </a:t>
            </a:r>
            <a:r>
              <a:rPr lang="ar-KW" sz="2300" dirty="0" smtClean="0">
                <a:solidFill>
                  <a:schemeClr val="tx2"/>
                </a:solidFill>
                <a:cs typeface="mohammad bold art 1" pitchFamily="2" charset="-78"/>
              </a:rPr>
              <a:t>مهنياً، </a:t>
            </a:r>
            <a:r>
              <a:rPr lang="ar-KW" sz="2300" dirty="0" smtClean="0">
                <a:solidFill>
                  <a:schemeClr val="tx2"/>
                </a:solidFill>
                <a:cs typeface="mohammad bold art 1" pitchFamily="2" charset="-78"/>
              </a:rPr>
              <a:t>وذلك في حال قيامه بأعمال المراجعة والتدقيق.</a:t>
            </a:r>
            <a:endParaRPr lang="en-US" sz="2300" dirty="0">
              <a:solidFill>
                <a:schemeClr val="tx2"/>
              </a:solidFill>
              <a:cs typeface="mohammad bold art 1" pitchFamily="2" charset="-78"/>
            </a:endParaRPr>
          </a:p>
          <a:p>
            <a:pPr algn="justLow" rtl="1" fontAlgn="base">
              <a:spcAft>
                <a:spcPct val="0"/>
              </a:spcAft>
            </a:pPr>
            <a:r>
              <a:rPr lang="ar-KW" sz="2300" dirty="0" smtClean="0">
                <a:solidFill>
                  <a:schemeClr val="tx2"/>
                </a:solidFill>
                <a:cs typeface="mohammad bold art 1" pitchFamily="2" charset="-78"/>
              </a:rPr>
              <a:t>ألا تقل نسبة الموظفين المهنيين في فريق المراجعة والتدقيق عن ثلث إجمالي موظفي الفريق.</a:t>
            </a:r>
          </a:p>
          <a:p>
            <a:pPr algn="justLow" rtl="1" fontAlgn="base">
              <a:spcAft>
                <a:spcPct val="0"/>
              </a:spcAft>
            </a:pPr>
            <a:r>
              <a:rPr lang="ar-KW" sz="2300" dirty="0" smtClean="0">
                <a:solidFill>
                  <a:schemeClr val="tx2"/>
                </a:solidFill>
                <a:cs typeface="mohammad bold art 1" pitchFamily="2" charset="-78"/>
              </a:rPr>
              <a:t>أن يكون جميع موظفي الفريق حاصلين على شهادة بكالوريوس في المحاسبة.</a:t>
            </a:r>
          </a:p>
          <a:p>
            <a:pPr algn="justLow" rtl="1" fontAlgn="base">
              <a:spcAft>
                <a:spcPct val="0"/>
              </a:spcAft>
            </a:pPr>
            <a:r>
              <a:rPr lang="ar-KW" sz="2300" dirty="0" smtClean="0">
                <a:solidFill>
                  <a:schemeClr val="tx2"/>
                </a:solidFill>
                <a:cs typeface="mohammad bold art 1" pitchFamily="2" charset="-78"/>
              </a:rPr>
              <a:t>أن يكون الموظف المهني رئيساً لفريق المراجعة والتدقيق وعلى ألا يتجاوز عدد العملاء لكل رئيس فريق التالي:</a:t>
            </a:r>
          </a:p>
          <a:p>
            <a:pPr marL="811213" indent="0" algn="justLow" rtl="1" fontAlgn="base">
              <a:spcAft>
                <a:spcPct val="0"/>
              </a:spcAft>
              <a:buNone/>
            </a:pPr>
            <a:r>
              <a:rPr lang="ar-KW" sz="2300" dirty="0" smtClean="0">
                <a:solidFill>
                  <a:schemeClr val="tx2"/>
                </a:solidFill>
                <a:cs typeface="mohammad bold art 1" pitchFamily="2" charset="-78"/>
              </a:rPr>
              <a:t>10 عملاء لمن لديه خبرة لا تقل عن 7 سنوات.</a:t>
            </a:r>
          </a:p>
          <a:p>
            <a:pPr marL="811213" indent="0" algn="justLow" rtl="1" fontAlgn="base">
              <a:spcAft>
                <a:spcPct val="0"/>
              </a:spcAft>
              <a:buNone/>
            </a:pPr>
            <a:r>
              <a:rPr lang="ar-KW" sz="2300" dirty="0" smtClean="0">
                <a:solidFill>
                  <a:schemeClr val="tx2"/>
                </a:solidFill>
                <a:cs typeface="mohammad bold art 1" pitchFamily="2" charset="-78"/>
              </a:rPr>
              <a:t>7 عملاء لمن لديه خبرة لا تقل عن 5 سنوات</a:t>
            </a:r>
            <a:r>
              <a:rPr lang="ar-KW" sz="2400" dirty="0" smtClean="0">
                <a:solidFill>
                  <a:schemeClr val="tx2"/>
                </a:solidFill>
                <a:cs typeface="mohammad bold art 1" pitchFamily="2" charset="-78"/>
              </a:rPr>
              <a:t>.</a:t>
            </a:r>
          </a:p>
          <a:p>
            <a:pPr marL="457200" indent="-457200" algn="just" rtl="1" fontAlgn="base">
              <a:spcAft>
                <a:spcPct val="0"/>
              </a:spcAft>
              <a:buFont typeface="+mj-lt"/>
              <a:buAutoNum type="arabicPeriod"/>
            </a:pPr>
            <a:endParaRPr lang="ar-KW" sz="2400" dirty="0" smtClean="0">
              <a:solidFill>
                <a:schemeClr val="tx2"/>
              </a:solidFill>
              <a:cs typeface="mohammad bold art 1" pitchFamily="2" charset="-78"/>
            </a:endParaRPr>
          </a:p>
          <a:p>
            <a:pPr marL="0" indent="0" algn="just" rtl="1" fontAlgn="base">
              <a:spcAft>
                <a:spcPct val="0"/>
              </a:spcAft>
              <a:buNone/>
            </a:pPr>
            <a:endParaRPr lang="ar-KW" sz="2400" dirty="0" smtClean="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22457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a:spLocks noGrp="1"/>
          </p:cNvSpPr>
          <p:nvPr>
            <p:ph type="title"/>
          </p:nvPr>
        </p:nvSpPr>
        <p:spPr>
          <a:xfrm>
            <a:off x="3419872" y="274638"/>
            <a:ext cx="5266927" cy="1143000"/>
          </a:xfrm>
        </p:spPr>
        <p:txBody>
          <a:bodyPr>
            <a:noAutofit/>
          </a:bodyPr>
          <a:lstStyle/>
          <a:p>
            <a:pPr algn="r" rtl="1" fontAlgn="base">
              <a:spcAft>
                <a:spcPct val="0"/>
              </a:spcAft>
            </a:pPr>
            <a:r>
              <a:rPr lang="ar-KW" sz="2800" dirty="0">
                <a:solidFill>
                  <a:srgbClr val="1F497D"/>
                </a:solidFill>
                <a:latin typeface="Calibri" pitchFamily="34" charset="0"/>
                <a:ea typeface="+mn-ea"/>
                <a:cs typeface="mohammad bold art 1" pitchFamily="2" charset="-78"/>
              </a:rPr>
              <a:t>شروط ومتطلبات </a:t>
            </a:r>
            <a:r>
              <a:rPr lang="ar-KW" sz="2800" dirty="0" smtClean="0">
                <a:solidFill>
                  <a:srgbClr val="1F497D"/>
                </a:solidFill>
                <a:latin typeface="Calibri" pitchFamily="34" charset="0"/>
                <a:ea typeface="+mn-ea"/>
                <a:cs typeface="mohammad bold art 1" pitchFamily="2" charset="-78"/>
              </a:rPr>
              <a:t>القيد في السجل الخاص لدى الهيئة</a:t>
            </a:r>
            <a:endParaRPr lang="en-US" sz="21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p:txBody>
          <a:bodyPr>
            <a:normAutofit fontScale="92500"/>
          </a:bodyPr>
          <a:lstStyle/>
          <a:p>
            <a:pPr marL="0" lvl="0" indent="0" algn="r" rtl="1" fontAlgn="base">
              <a:spcBef>
                <a:spcPct val="0"/>
              </a:spcBef>
              <a:spcAft>
                <a:spcPts val="600"/>
              </a:spcAft>
              <a:buNone/>
            </a:pPr>
            <a:r>
              <a:rPr lang="ar-KW" sz="2400" b="1" u="sng" dirty="0" smtClean="0">
                <a:solidFill>
                  <a:schemeClr val="tx2"/>
                </a:solidFill>
                <a:cs typeface="mohammad bold art 1" pitchFamily="2" charset="-78"/>
              </a:rPr>
              <a:t>بعض الشروط والمتطلبات الواجبة على مراقب الحسابات المسجل لدى الهيئة:</a:t>
            </a:r>
            <a:endParaRPr lang="ar-KW" sz="2400" dirty="0" smtClean="0">
              <a:solidFill>
                <a:schemeClr val="tx2"/>
              </a:solidFill>
              <a:cs typeface="mohammad bold art 1" pitchFamily="2" charset="-78"/>
            </a:endParaRPr>
          </a:p>
          <a:p>
            <a:pPr algn="justLow" rtl="1" fontAlgn="base">
              <a:spcAft>
                <a:spcPct val="0"/>
              </a:spcAft>
            </a:pPr>
            <a:r>
              <a:rPr lang="ar-KW" sz="2300" dirty="0" smtClean="0">
                <a:solidFill>
                  <a:schemeClr val="tx2"/>
                </a:solidFill>
                <a:cs typeface="mohammad bold art 1" pitchFamily="2" charset="-78"/>
              </a:rPr>
              <a:t>أن تكون نسبة 15% من موظفي فرق المراجعة والتدقيق كويتيي الجنسية خلال الثلاث سنوات الأولى من تاريخ قيده.</a:t>
            </a:r>
          </a:p>
          <a:p>
            <a:pPr algn="justLow" rtl="1" fontAlgn="base">
              <a:spcAft>
                <a:spcPct val="0"/>
              </a:spcAft>
            </a:pPr>
            <a:r>
              <a:rPr lang="ar-KW" sz="2300" dirty="0" smtClean="0">
                <a:solidFill>
                  <a:schemeClr val="tx2"/>
                </a:solidFill>
                <a:cs typeface="mohammad bold art 1" pitchFamily="2" charset="-78"/>
              </a:rPr>
              <a:t>أن تكون </a:t>
            </a:r>
            <a:r>
              <a:rPr lang="ar-KW" sz="2300" dirty="0">
                <a:solidFill>
                  <a:schemeClr val="tx2"/>
                </a:solidFill>
                <a:cs typeface="mohammad bold art 1" pitchFamily="2" charset="-78"/>
              </a:rPr>
              <a:t>نسبة </a:t>
            </a:r>
            <a:r>
              <a:rPr lang="ar-KW" sz="2300" dirty="0" smtClean="0">
                <a:solidFill>
                  <a:schemeClr val="tx2"/>
                </a:solidFill>
                <a:cs typeface="mohammad bold art 1" pitchFamily="2" charset="-78"/>
              </a:rPr>
              <a:t>30% </a:t>
            </a:r>
            <a:r>
              <a:rPr lang="ar-KW" sz="2300" dirty="0">
                <a:solidFill>
                  <a:schemeClr val="tx2"/>
                </a:solidFill>
                <a:cs typeface="mohammad bold art 1" pitchFamily="2" charset="-78"/>
              </a:rPr>
              <a:t>من موظفي فرق المراجعة والتدقيق كويتيي الجنسية </a:t>
            </a:r>
            <a:r>
              <a:rPr lang="ar-KW" sz="2300" dirty="0" smtClean="0">
                <a:solidFill>
                  <a:schemeClr val="tx2"/>
                </a:solidFill>
                <a:cs typeface="mohammad bold art 1" pitchFamily="2" charset="-78"/>
              </a:rPr>
              <a:t>خلال ست سنوات من تاريخ قيده.</a:t>
            </a:r>
          </a:p>
          <a:p>
            <a:pPr algn="justLow" rtl="1" fontAlgn="base">
              <a:spcAft>
                <a:spcPct val="0"/>
              </a:spcAft>
            </a:pPr>
            <a:r>
              <a:rPr lang="ar-KW" sz="2300" dirty="0" smtClean="0">
                <a:solidFill>
                  <a:schemeClr val="tx2"/>
                </a:solidFill>
                <a:cs typeface="mohammad bold art 1" pitchFamily="2" charset="-78"/>
              </a:rPr>
              <a:t>أن تكون نسبة 50% </a:t>
            </a:r>
            <a:r>
              <a:rPr lang="ar-KW" sz="2300" dirty="0">
                <a:solidFill>
                  <a:schemeClr val="tx2"/>
                </a:solidFill>
                <a:cs typeface="mohammad bold art 1" pitchFamily="2" charset="-78"/>
              </a:rPr>
              <a:t>من موظفي فرق المراجعة والتدقيق كويتيي الجنسية خلال </a:t>
            </a:r>
            <a:r>
              <a:rPr lang="ar-KW" sz="2300" dirty="0" smtClean="0">
                <a:solidFill>
                  <a:schemeClr val="tx2"/>
                </a:solidFill>
                <a:cs typeface="mohammad bold art 1" pitchFamily="2" charset="-78"/>
              </a:rPr>
              <a:t>تسع </a:t>
            </a:r>
            <a:r>
              <a:rPr lang="ar-KW" sz="2300" dirty="0">
                <a:solidFill>
                  <a:schemeClr val="tx2"/>
                </a:solidFill>
                <a:cs typeface="mohammad bold art 1" pitchFamily="2" charset="-78"/>
              </a:rPr>
              <a:t>سنوات من تاريخ </a:t>
            </a:r>
            <a:r>
              <a:rPr lang="ar-KW" sz="2300" dirty="0" smtClean="0">
                <a:solidFill>
                  <a:schemeClr val="tx2"/>
                </a:solidFill>
                <a:cs typeface="mohammad bold art 1" pitchFamily="2" charset="-78"/>
              </a:rPr>
              <a:t>قيده.</a:t>
            </a:r>
          </a:p>
          <a:p>
            <a:pPr algn="justLow" rtl="1" fontAlgn="base">
              <a:spcAft>
                <a:spcPct val="0"/>
              </a:spcAft>
            </a:pPr>
            <a:r>
              <a:rPr lang="ar-KW" sz="2300" dirty="0" smtClean="0">
                <a:solidFill>
                  <a:schemeClr val="tx2"/>
                </a:solidFill>
                <a:cs typeface="mohammad bold art 1" pitchFamily="2" charset="-78"/>
              </a:rPr>
              <a:t>التدريب المستمر لأعضاء فريق مراجعة وتدقيق الحسابات بما لا يقل عن 30 ساعة سنوياً.</a:t>
            </a:r>
          </a:p>
          <a:p>
            <a:pPr algn="justLow" rtl="1" fontAlgn="base">
              <a:spcAft>
                <a:spcPct val="0"/>
              </a:spcAft>
            </a:pPr>
            <a:r>
              <a:rPr lang="ar-KW" sz="2300" dirty="0" smtClean="0">
                <a:solidFill>
                  <a:schemeClr val="tx2"/>
                </a:solidFill>
                <a:cs typeface="mohammad bold art 1" pitchFamily="2" charset="-78"/>
              </a:rPr>
              <a:t>ضمان توقيع والتزام موظفي فرق المراجعة والتدقيق بميثاق الشرف المهني.</a:t>
            </a:r>
          </a:p>
          <a:p>
            <a:pPr algn="justLow" rtl="1" fontAlgn="base">
              <a:spcAft>
                <a:spcPct val="0"/>
              </a:spcAft>
            </a:pPr>
            <a:r>
              <a:rPr lang="ar-KW" sz="2300" dirty="0" smtClean="0">
                <a:solidFill>
                  <a:schemeClr val="tx2"/>
                </a:solidFill>
                <a:cs typeface="mohammad bold art 1" pitchFamily="2" charset="-78"/>
              </a:rPr>
              <a:t>الالتزام بالإقرارات الواردة في نموذج طلب القيد.</a:t>
            </a:r>
          </a:p>
          <a:p>
            <a:pPr marL="457200" indent="-457200" algn="just" rtl="1" fontAlgn="base">
              <a:spcAft>
                <a:spcPct val="0"/>
              </a:spcAft>
              <a:buFont typeface="+mj-lt"/>
              <a:buAutoNum type="arabicPeriod"/>
            </a:pPr>
            <a:endParaRPr lang="ar-KW" sz="2400" dirty="0" smtClean="0">
              <a:solidFill>
                <a:schemeClr val="tx2"/>
              </a:solidFill>
              <a:cs typeface="mohammad bold art 1" pitchFamily="2" charset="-78"/>
            </a:endParaRPr>
          </a:p>
          <a:p>
            <a:pPr marL="0" indent="0" algn="just" rtl="1" fontAlgn="base">
              <a:spcAft>
                <a:spcPct val="0"/>
              </a:spcAft>
              <a:buNone/>
            </a:pPr>
            <a:endParaRPr lang="ar-KW" sz="2400" dirty="0" smtClean="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65234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a:spLocks noGrp="1"/>
          </p:cNvSpPr>
          <p:nvPr>
            <p:ph type="title"/>
          </p:nvPr>
        </p:nvSpPr>
        <p:spPr>
          <a:xfrm>
            <a:off x="3419872" y="274638"/>
            <a:ext cx="5266927" cy="1143000"/>
          </a:xfrm>
        </p:spPr>
        <p:txBody>
          <a:bodyPr>
            <a:noAutofit/>
          </a:bodyPr>
          <a:lstStyle/>
          <a:p>
            <a:pPr algn="r" rtl="1" fontAlgn="base">
              <a:spcAft>
                <a:spcPct val="0"/>
              </a:spcAft>
            </a:pPr>
            <a:r>
              <a:rPr lang="ar-KW" sz="2800" dirty="0">
                <a:solidFill>
                  <a:srgbClr val="1F497D"/>
                </a:solidFill>
                <a:latin typeface="Calibri" pitchFamily="34" charset="0"/>
                <a:ea typeface="+mn-ea"/>
                <a:cs typeface="mohammad bold art 1" pitchFamily="2" charset="-78"/>
              </a:rPr>
              <a:t>شروط ومتطلبات </a:t>
            </a:r>
            <a:r>
              <a:rPr lang="ar-KW" sz="2800" dirty="0" smtClean="0">
                <a:solidFill>
                  <a:srgbClr val="1F497D"/>
                </a:solidFill>
                <a:latin typeface="Calibri" pitchFamily="34" charset="0"/>
                <a:ea typeface="+mn-ea"/>
                <a:cs typeface="mohammad bold art 1" pitchFamily="2" charset="-78"/>
              </a:rPr>
              <a:t>القيد في السجل الخاص لدى الهيئة</a:t>
            </a:r>
            <a:endParaRPr lang="en-US" sz="21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p:txBody>
          <a:bodyPr>
            <a:normAutofit/>
          </a:bodyPr>
          <a:lstStyle/>
          <a:p>
            <a:pPr algn="justLow" rtl="1" fontAlgn="base">
              <a:spcAft>
                <a:spcPct val="0"/>
              </a:spcAft>
            </a:pPr>
            <a:r>
              <a:rPr lang="ar-KW" sz="2300" dirty="0" smtClean="0">
                <a:solidFill>
                  <a:schemeClr val="tx2"/>
                </a:solidFill>
                <a:cs typeface="mohammad bold art 1" pitchFamily="2" charset="-78"/>
              </a:rPr>
              <a:t>الفصل التام بين فرق مراجعة وتدقيق الحسابات وفرق الاستشارات (إن وجد).</a:t>
            </a:r>
          </a:p>
          <a:p>
            <a:pPr algn="justLow" rtl="1" fontAlgn="base">
              <a:spcAft>
                <a:spcPct val="0"/>
              </a:spcAft>
            </a:pPr>
            <a:r>
              <a:rPr lang="ar-KW" sz="2300" dirty="0" smtClean="0">
                <a:solidFill>
                  <a:schemeClr val="tx2"/>
                </a:solidFill>
                <a:cs typeface="mohammad bold art 1" pitchFamily="2" charset="-78"/>
              </a:rPr>
              <a:t>أن </a:t>
            </a:r>
            <a:r>
              <a:rPr lang="ar-KW" sz="2300" dirty="0">
                <a:solidFill>
                  <a:schemeClr val="tx2"/>
                </a:solidFill>
                <a:cs typeface="mohammad bold art 1" pitchFamily="2" charset="-78"/>
              </a:rPr>
              <a:t>يقوم </a:t>
            </a:r>
            <a:r>
              <a:rPr lang="ar-KW" sz="2300" dirty="0" smtClean="0">
                <a:solidFill>
                  <a:schemeClr val="tx2"/>
                </a:solidFill>
                <a:cs typeface="mohammad bold art 1" pitchFamily="2" charset="-78"/>
              </a:rPr>
              <a:t>مراقب الحسابات بمراجعة </a:t>
            </a:r>
            <a:r>
              <a:rPr lang="ar-KW" sz="2300" dirty="0">
                <a:solidFill>
                  <a:schemeClr val="tx2"/>
                </a:solidFill>
                <a:cs typeface="mohammad bold art 1" pitchFamily="2" charset="-78"/>
              </a:rPr>
              <a:t>تفاصيل خطة عمله ونتائج عملية </a:t>
            </a:r>
            <a:r>
              <a:rPr lang="ar-KW" sz="2300" dirty="0" smtClean="0">
                <a:solidFill>
                  <a:schemeClr val="tx2"/>
                </a:solidFill>
                <a:cs typeface="mohammad bold art 1" pitchFamily="2" charset="-78"/>
              </a:rPr>
              <a:t>المراجعة </a:t>
            </a:r>
            <a:r>
              <a:rPr lang="ar-KW" sz="2300" dirty="0">
                <a:solidFill>
                  <a:schemeClr val="tx2"/>
                </a:solidFill>
                <a:cs typeface="mohammad bold art 1" pitchFamily="2" charset="-78"/>
              </a:rPr>
              <a:t>والتدقيق مع </a:t>
            </a:r>
            <a:r>
              <a:rPr lang="ar-KW" sz="2300" dirty="0" smtClean="0">
                <a:solidFill>
                  <a:schemeClr val="tx2"/>
                </a:solidFill>
                <a:cs typeface="mohammad bold art 1" pitchFamily="2" charset="-78"/>
              </a:rPr>
              <a:t>لجنة </a:t>
            </a:r>
            <a:r>
              <a:rPr lang="ar-KW" sz="2300" dirty="0">
                <a:solidFill>
                  <a:schemeClr val="tx2"/>
                </a:solidFill>
                <a:cs typeface="mohammad bold art 1" pitchFamily="2" charset="-78"/>
              </a:rPr>
              <a:t>التدقيق الداخلي لدى </a:t>
            </a:r>
            <a:r>
              <a:rPr lang="ar-KW" sz="2300" dirty="0" smtClean="0">
                <a:solidFill>
                  <a:schemeClr val="tx2"/>
                </a:solidFill>
                <a:cs typeface="mohammad bold art 1" pitchFamily="2" charset="-78"/>
              </a:rPr>
              <a:t>العميل.</a:t>
            </a:r>
            <a:endParaRPr lang="ar-KW" sz="2300" dirty="0">
              <a:solidFill>
                <a:schemeClr val="tx2"/>
              </a:solidFill>
              <a:cs typeface="mohammad bold art 1" pitchFamily="2" charset="-78"/>
            </a:endParaRPr>
          </a:p>
          <a:p>
            <a:pPr algn="justLow" rtl="1" fontAlgn="base">
              <a:spcAft>
                <a:spcPct val="0"/>
              </a:spcAft>
            </a:pPr>
            <a:r>
              <a:rPr lang="ar-KW" sz="2300" dirty="0">
                <a:solidFill>
                  <a:schemeClr val="tx2"/>
                </a:solidFill>
                <a:cs typeface="mohammad bold art 1" pitchFamily="2" charset="-78"/>
              </a:rPr>
              <a:t>أن يقوم </a:t>
            </a:r>
            <a:r>
              <a:rPr lang="ar-KW" sz="2300" dirty="0" smtClean="0">
                <a:solidFill>
                  <a:schemeClr val="tx2"/>
                </a:solidFill>
                <a:cs typeface="mohammad bold art 1" pitchFamily="2" charset="-78"/>
              </a:rPr>
              <a:t>بإبلاغ الجهة </a:t>
            </a:r>
            <a:r>
              <a:rPr lang="ar-KW" sz="2300" dirty="0">
                <a:solidFill>
                  <a:schemeClr val="tx2"/>
                </a:solidFill>
                <a:cs typeface="mohammad bold art 1" pitchFamily="2" charset="-78"/>
              </a:rPr>
              <a:t>القائمة على إدارة العميل </a:t>
            </a:r>
            <a:r>
              <a:rPr lang="ar-KW" sz="2300" dirty="0" smtClean="0">
                <a:solidFill>
                  <a:schemeClr val="tx2"/>
                </a:solidFill>
                <a:cs typeface="mohammad bold art 1" pitchFamily="2" charset="-78"/>
              </a:rPr>
              <a:t>أو مجلس </a:t>
            </a:r>
            <a:r>
              <a:rPr lang="ar-KW" sz="2300" dirty="0">
                <a:solidFill>
                  <a:schemeClr val="tx2"/>
                </a:solidFill>
                <a:cs typeface="mohammad bold art 1" pitchFamily="2" charset="-78"/>
              </a:rPr>
              <a:t>إدارة الشركة </a:t>
            </a:r>
            <a:r>
              <a:rPr lang="ar-KW" sz="2300" dirty="0" smtClean="0">
                <a:solidFill>
                  <a:schemeClr val="tx2"/>
                </a:solidFill>
                <a:cs typeface="mohammad bold art 1" pitchFamily="2" charset="-78"/>
              </a:rPr>
              <a:t>والمساهمين </a:t>
            </a:r>
            <a:r>
              <a:rPr lang="ar-KW" sz="2300" dirty="0">
                <a:solidFill>
                  <a:schemeClr val="tx2"/>
                </a:solidFill>
                <a:cs typeface="mohammad bold art 1" pitchFamily="2" charset="-78"/>
              </a:rPr>
              <a:t>بأية أمور ذات أهمية </a:t>
            </a:r>
            <a:r>
              <a:rPr lang="ar-KW" sz="2300" dirty="0" smtClean="0">
                <a:solidFill>
                  <a:schemeClr val="tx2"/>
                </a:solidFill>
                <a:cs typeface="mohammad bold art 1" pitchFamily="2" charset="-78"/>
              </a:rPr>
              <a:t>مادية.</a:t>
            </a:r>
          </a:p>
          <a:p>
            <a:pPr algn="justLow" rtl="1" fontAlgn="base">
              <a:spcAft>
                <a:spcPct val="0"/>
              </a:spcAft>
            </a:pPr>
            <a:r>
              <a:rPr lang="ar-KW" sz="2400" dirty="0">
                <a:solidFill>
                  <a:schemeClr val="tx2"/>
                </a:solidFill>
                <a:cs typeface="mohammad bold art 1" pitchFamily="2" charset="-78"/>
              </a:rPr>
              <a:t>الالتزام بإبلاغ الهيئة فور فقد أحد متطلبات أو شروط القيد في السجل الخاص لديها، </a:t>
            </a:r>
            <a:r>
              <a:rPr lang="ar-KW" sz="2400" dirty="0" smtClean="0">
                <a:solidFill>
                  <a:schemeClr val="tx2"/>
                </a:solidFill>
                <a:cs typeface="mohammad bold art 1" pitchFamily="2" charset="-78"/>
              </a:rPr>
              <a:t>وفور </a:t>
            </a:r>
            <a:r>
              <a:rPr lang="ar-KW" sz="2400" dirty="0">
                <a:solidFill>
                  <a:schemeClr val="tx2"/>
                </a:solidFill>
                <a:cs typeface="mohammad bold art 1" pitchFamily="2" charset="-78"/>
              </a:rPr>
              <a:t>صدور أي قرار  أو حكم بأي جزاء أو عقوبة أو مخالفة قانونية من قبل أي جهة رقابية أو سلطة </a:t>
            </a:r>
            <a:r>
              <a:rPr lang="ar-KW" sz="2400" dirty="0" smtClean="0">
                <a:solidFill>
                  <a:schemeClr val="tx2"/>
                </a:solidFill>
                <a:cs typeface="mohammad bold art 1" pitchFamily="2" charset="-78"/>
              </a:rPr>
              <a:t>قضائية.</a:t>
            </a: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34123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a:spLocks noGrp="1"/>
          </p:cNvSpPr>
          <p:nvPr>
            <p:ph type="title"/>
          </p:nvPr>
        </p:nvSpPr>
        <p:spPr>
          <a:xfrm>
            <a:off x="3419872" y="274638"/>
            <a:ext cx="5266927" cy="1143000"/>
          </a:xfrm>
        </p:spPr>
        <p:txBody>
          <a:bodyPr>
            <a:noAutofit/>
          </a:bodyPr>
          <a:lstStyle/>
          <a:p>
            <a:pPr algn="r" rtl="1" fontAlgn="base">
              <a:spcAft>
                <a:spcPct val="0"/>
              </a:spcAft>
            </a:pPr>
            <a:r>
              <a:rPr lang="ar-KW" sz="2800" dirty="0">
                <a:solidFill>
                  <a:srgbClr val="1F497D"/>
                </a:solidFill>
                <a:latin typeface="Calibri" pitchFamily="34" charset="0"/>
                <a:ea typeface="+mn-ea"/>
                <a:cs typeface="mohammad bold art 1" pitchFamily="2" charset="-78"/>
              </a:rPr>
              <a:t>شروط ومتطلبات </a:t>
            </a:r>
            <a:r>
              <a:rPr lang="ar-KW" sz="2800" dirty="0" smtClean="0">
                <a:solidFill>
                  <a:srgbClr val="1F497D"/>
                </a:solidFill>
                <a:latin typeface="Calibri" pitchFamily="34" charset="0"/>
                <a:ea typeface="+mn-ea"/>
                <a:cs typeface="mohammad bold art 1" pitchFamily="2" charset="-78"/>
              </a:rPr>
              <a:t>القيد في السجل الخاص لدى الهيئة</a:t>
            </a:r>
            <a:endParaRPr lang="en-US" sz="21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p:txBody>
          <a:bodyPr>
            <a:normAutofit/>
          </a:bodyPr>
          <a:lstStyle/>
          <a:p>
            <a:pPr marL="0" lvl="0" indent="0" algn="r" rtl="1" fontAlgn="base">
              <a:spcBef>
                <a:spcPct val="0"/>
              </a:spcBef>
              <a:spcAft>
                <a:spcPts val="600"/>
              </a:spcAft>
              <a:buNone/>
            </a:pPr>
            <a:r>
              <a:rPr lang="ar-KW" sz="2400" b="1" u="sng" dirty="0" smtClean="0">
                <a:solidFill>
                  <a:schemeClr val="tx2"/>
                </a:solidFill>
                <a:cs typeface="mohammad bold art 1" pitchFamily="2" charset="-78"/>
              </a:rPr>
              <a:t>بعض ما يحظر على مراقب الحسابات </a:t>
            </a:r>
            <a:r>
              <a:rPr lang="ar-KW" sz="2400" b="1" u="sng" dirty="0">
                <a:solidFill>
                  <a:schemeClr val="tx2"/>
                </a:solidFill>
                <a:cs typeface="mohammad bold art 1" pitchFamily="2" charset="-78"/>
              </a:rPr>
              <a:t>المسجل </a:t>
            </a:r>
            <a:r>
              <a:rPr lang="ar-KW" sz="2400" b="1" u="sng" dirty="0" smtClean="0">
                <a:solidFill>
                  <a:schemeClr val="tx2"/>
                </a:solidFill>
                <a:cs typeface="mohammad bold art 1" pitchFamily="2" charset="-78"/>
              </a:rPr>
              <a:t>لدى </a:t>
            </a:r>
            <a:r>
              <a:rPr lang="ar-KW" sz="2400" b="1" u="sng" dirty="0">
                <a:solidFill>
                  <a:schemeClr val="tx2"/>
                </a:solidFill>
                <a:cs typeface="mohammad bold art 1" pitchFamily="2" charset="-78"/>
              </a:rPr>
              <a:t>الهيئة</a:t>
            </a:r>
            <a:r>
              <a:rPr lang="ar-KW" sz="2400" b="1" u="sng" dirty="0" smtClean="0">
                <a:solidFill>
                  <a:schemeClr val="tx2"/>
                </a:solidFill>
                <a:cs typeface="mohammad bold art 1" pitchFamily="2" charset="-78"/>
              </a:rPr>
              <a:t>:</a:t>
            </a:r>
            <a:endParaRPr lang="ar-KW" sz="2400" dirty="0" smtClean="0">
              <a:solidFill>
                <a:schemeClr val="tx2"/>
              </a:solidFill>
              <a:cs typeface="mohammad bold art 1" pitchFamily="2" charset="-78"/>
            </a:endParaRPr>
          </a:p>
          <a:p>
            <a:pPr algn="justLow" rtl="1" fontAlgn="base">
              <a:spcAft>
                <a:spcPct val="0"/>
              </a:spcAft>
            </a:pPr>
            <a:r>
              <a:rPr lang="ar-KW" sz="2300" dirty="0" smtClean="0">
                <a:solidFill>
                  <a:schemeClr val="tx2"/>
                </a:solidFill>
                <a:cs typeface="mohammad bold art 1" pitchFamily="2" charset="-78"/>
              </a:rPr>
              <a:t>ألا </a:t>
            </a:r>
            <a:r>
              <a:rPr lang="ar-KW" sz="2300" dirty="0">
                <a:solidFill>
                  <a:schemeClr val="tx2"/>
                </a:solidFill>
                <a:cs typeface="mohammad bold art 1" pitchFamily="2" charset="-78"/>
              </a:rPr>
              <a:t>يقـــــوم </a:t>
            </a:r>
            <a:r>
              <a:rPr lang="ar-KW" sz="2300" dirty="0" smtClean="0">
                <a:solidFill>
                  <a:schemeClr val="tx2"/>
                </a:solidFill>
                <a:cs typeface="mohammad bold art 1" pitchFamily="2" charset="-78"/>
              </a:rPr>
              <a:t>بتقديم </a:t>
            </a:r>
            <a:r>
              <a:rPr lang="ar-KW" sz="2300" dirty="0">
                <a:solidFill>
                  <a:schemeClr val="tx2"/>
                </a:solidFill>
                <a:cs typeface="mohammad bold art 1" pitchFamily="2" charset="-78"/>
              </a:rPr>
              <a:t>خدمات إضافية إلى العميل عدا </a:t>
            </a:r>
            <a:r>
              <a:rPr lang="ar-KW" sz="2300" dirty="0" smtClean="0">
                <a:solidFill>
                  <a:schemeClr val="tx2"/>
                </a:solidFill>
                <a:cs typeface="mohammad bold art 1" pitchFamily="2" charset="-78"/>
              </a:rPr>
              <a:t>الخدمات </a:t>
            </a:r>
            <a:r>
              <a:rPr lang="ar-KW" sz="2300" dirty="0">
                <a:solidFill>
                  <a:schemeClr val="tx2"/>
                </a:solidFill>
                <a:cs typeface="mohammad bold art 1" pitchFamily="2" charset="-78"/>
              </a:rPr>
              <a:t>التي تقتضيها مــهنة مراقبة </a:t>
            </a:r>
            <a:r>
              <a:rPr lang="ar-KW" sz="2300" dirty="0" smtClean="0">
                <a:solidFill>
                  <a:schemeClr val="tx2"/>
                </a:solidFill>
                <a:cs typeface="mohammad bold art 1" pitchFamily="2" charset="-78"/>
              </a:rPr>
              <a:t>الحسابات.</a:t>
            </a:r>
          </a:p>
          <a:p>
            <a:pPr algn="justLow" rtl="1" fontAlgn="base">
              <a:spcAft>
                <a:spcPct val="0"/>
              </a:spcAft>
            </a:pPr>
            <a:r>
              <a:rPr lang="ar-KW" sz="2300" dirty="0" smtClean="0">
                <a:solidFill>
                  <a:schemeClr val="tx2"/>
                </a:solidFill>
                <a:cs typeface="mohammad bold art 1" pitchFamily="2" charset="-78"/>
              </a:rPr>
              <a:t>تقديم الخدمات </a:t>
            </a:r>
            <a:r>
              <a:rPr lang="ar-KW" sz="2300" dirty="0">
                <a:solidFill>
                  <a:schemeClr val="tx2"/>
                </a:solidFill>
                <a:cs typeface="mohammad bold art 1" pitchFamily="2" charset="-78"/>
              </a:rPr>
              <a:t>التي تؤثر على </a:t>
            </a:r>
            <a:r>
              <a:rPr lang="ar-KW" sz="2300" dirty="0" smtClean="0">
                <a:solidFill>
                  <a:schemeClr val="tx2"/>
                </a:solidFill>
                <a:cs typeface="mohammad bold art 1" pitchFamily="2" charset="-78"/>
              </a:rPr>
              <a:t>استقلاليته </a:t>
            </a:r>
            <a:r>
              <a:rPr lang="ar-KW" sz="2300" dirty="0">
                <a:solidFill>
                  <a:schemeClr val="tx2"/>
                </a:solidFill>
                <a:cs typeface="mohammad bold art 1" pitchFamily="2" charset="-78"/>
              </a:rPr>
              <a:t>وحياديته مثل </a:t>
            </a:r>
            <a:r>
              <a:rPr lang="ar-KW" sz="2300" dirty="0" smtClean="0">
                <a:solidFill>
                  <a:schemeClr val="tx2"/>
                </a:solidFill>
                <a:cs typeface="mohammad bold art 1" pitchFamily="2" charset="-78"/>
              </a:rPr>
              <a:t>الخدمات الاستشارية </a:t>
            </a:r>
            <a:r>
              <a:rPr lang="ar-KW" sz="2300" dirty="0">
                <a:solidFill>
                  <a:schemeClr val="tx2"/>
                </a:solidFill>
                <a:cs typeface="mohammad bold art 1" pitchFamily="2" charset="-78"/>
              </a:rPr>
              <a:t>وأعمال التدقيق الداخلي أثناء قيامه بأعمال مراجعة وتدقيق </a:t>
            </a:r>
            <a:r>
              <a:rPr lang="ar-KW" sz="2300" dirty="0" smtClean="0">
                <a:solidFill>
                  <a:schemeClr val="tx2"/>
                </a:solidFill>
                <a:cs typeface="mohammad bold art 1" pitchFamily="2" charset="-78"/>
              </a:rPr>
              <a:t>الحسابات لذات العميل.</a:t>
            </a:r>
          </a:p>
          <a:p>
            <a:pPr algn="justLow" rtl="1" fontAlgn="base">
              <a:spcAft>
                <a:spcPct val="0"/>
              </a:spcAft>
            </a:pPr>
            <a:r>
              <a:rPr lang="ar-KW" sz="2300" dirty="0" smtClean="0">
                <a:solidFill>
                  <a:schemeClr val="tx2"/>
                </a:solidFill>
                <a:cs typeface="mohammad bold art 1" pitchFamily="2" charset="-78"/>
              </a:rPr>
              <a:t>ألا </a:t>
            </a:r>
            <a:r>
              <a:rPr lang="ar-KW" sz="2300" dirty="0">
                <a:solidFill>
                  <a:schemeClr val="tx2"/>
                </a:solidFill>
                <a:cs typeface="mohammad bold art 1" pitchFamily="2" charset="-78"/>
              </a:rPr>
              <a:t>يقوم بأعمال مراجعة وتدقيق </a:t>
            </a:r>
            <a:r>
              <a:rPr lang="ar-KW" sz="2300" dirty="0" smtClean="0">
                <a:solidFill>
                  <a:schemeClr val="tx2"/>
                </a:solidFill>
                <a:cs typeface="mohammad bold art 1" pitchFamily="2" charset="-78"/>
              </a:rPr>
              <a:t>الحسابات لأي </a:t>
            </a:r>
            <a:r>
              <a:rPr lang="ar-KW" sz="2300" dirty="0">
                <a:solidFill>
                  <a:schemeClr val="tx2"/>
                </a:solidFill>
                <a:cs typeface="mohammad bold art 1" pitchFamily="2" charset="-78"/>
              </a:rPr>
              <a:t>عميل </a:t>
            </a:r>
            <a:r>
              <a:rPr lang="ar-KW" sz="2300" dirty="0" smtClean="0">
                <a:solidFill>
                  <a:schemeClr val="tx2"/>
                </a:solidFill>
                <a:cs typeface="mohammad bold art 1" pitchFamily="2" charset="-78"/>
              </a:rPr>
              <a:t>لمدة </a:t>
            </a:r>
            <a:r>
              <a:rPr lang="ar-KW" sz="2300" dirty="0">
                <a:solidFill>
                  <a:schemeClr val="tx2"/>
                </a:solidFill>
                <a:cs typeface="mohammad bold art 1" pitchFamily="2" charset="-78"/>
              </a:rPr>
              <a:t>تتجاوز أربع سنوات مالية متتالية </a:t>
            </a:r>
            <a:r>
              <a:rPr lang="ar-KW" sz="2300" dirty="0" smtClean="0">
                <a:solidFill>
                  <a:schemeClr val="tx2"/>
                </a:solidFill>
                <a:cs typeface="mohammad bold art 1" pitchFamily="2" charset="-78"/>
              </a:rPr>
              <a:t>من </a:t>
            </a:r>
            <a:r>
              <a:rPr lang="ar-KW" sz="2300" dirty="0">
                <a:solidFill>
                  <a:schemeClr val="tx2"/>
                </a:solidFill>
                <a:cs typeface="mohammad bold art 1" pitchFamily="2" charset="-78"/>
              </a:rPr>
              <a:t>تاريخ القيد في سجل مراقبي </a:t>
            </a:r>
            <a:r>
              <a:rPr lang="ar-KW" sz="2300" dirty="0" smtClean="0">
                <a:solidFill>
                  <a:schemeClr val="tx2"/>
                </a:solidFill>
                <a:cs typeface="mohammad bold art 1" pitchFamily="2" charset="-78"/>
              </a:rPr>
              <a:t>الحسابات </a:t>
            </a:r>
            <a:r>
              <a:rPr lang="ar-KW" sz="2300" dirty="0">
                <a:solidFill>
                  <a:schemeClr val="tx2"/>
                </a:solidFill>
                <a:cs typeface="mohammad bold art 1" pitchFamily="2" charset="-78"/>
              </a:rPr>
              <a:t>لدى </a:t>
            </a:r>
            <a:r>
              <a:rPr lang="ar-KW" sz="2300" dirty="0" smtClean="0">
                <a:solidFill>
                  <a:schemeClr val="tx2"/>
                </a:solidFill>
                <a:cs typeface="mohammad bold art 1" pitchFamily="2" charset="-78"/>
              </a:rPr>
              <a:t>الهيئة إلا بعد فترة انقطاع لا تقل عن سنتين </a:t>
            </a:r>
            <a:r>
              <a:rPr lang="ar-KW" sz="2300" dirty="0" smtClean="0">
                <a:solidFill>
                  <a:schemeClr val="tx2"/>
                </a:solidFill>
                <a:cs typeface="mohammad bold art 1" pitchFamily="2" charset="-78"/>
              </a:rPr>
              <a:t>متتاليتين، </a:t>
            </a:r>
            <a:r>
              <a:rPr lang="ar-KW" sz="2300" dirty="0" smtClean="0">
                <a:solidFill>
                  <a:schemeClr val="tx2"/>
                </a:solidFill>
                <a:cs typeface="mohammad bold art 1" pitchFamily="2" charset="-78"/>
              </a:rPr>
              <a:t>ذلك ما </a:t>
            </a:r>
            <a:r>
              <a:rPr lang="ar-KW" sz="2300" dirty="0">
                <a:solidFill>
                  <a:schemeClr val="tx2"/>
                </a:solidFill>
                <a:cs typeface="mohammad bold art 1" pitchFamily="2" charset="-78"/>
              </a:rPr>
              <a:t>لم يكن العميل في دور </a:t>
            </a:r>
            <a:r>
              <a:rPr lang="ar-KW" sz="2300" dirty="0" smtClean="0">
                <a:solidFill>
                  <a:schemeClr val="tx2"/>
                </a:solidFill>
                <a:cs typeface="mohammad bold art 1" pitchFamily="2" charset="-78"/>
              </a:rPr>
              <a:t>التصفية.</a:t>
            </a:r>
            <a:endParaRPr lang="ar-KW" sz="2300" dirty="0">
              <a:solidFill>
                <a:schemeClr val="tx2"/>
              </a:solidFill>
              <a:cs typeface="mohammad bold art 1" pitchFamily="2" charset="-78"/>
            </a:endParaRPr>
          </a:p>
          <a:p>
            <a:pPr marL="0" indent="0" algn="just" rtl="1" fontAlgn="base">
              <a:spcAft>
                <a:spcPct val="0"/>
              </a:spcAft>
              <a:buNone/>
            </a:pPr>
            <a:endParaRPr lang="ar-KW" sz="2400" dirty="0" smtClean="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72251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Autofit/>
          </a:bodyPr>
          <a:lstStyle/>
          <a:p>
            <a:pPr algn="r" rtl="1" fontAlgn="base">
              <a:spcAft>
                <a:spcPct val="0"/>
              </a:spcAft>
            </a:pPr>
            <a:r>
              <a:rPr lang="ar-KW" sz="2800" dirty="0">
                <a:solidFill>
                  <a:schemeClr val="tx2"/>
                </a:solidFill>
                <a:latin typeface="Calibri" pitchFamily="34" charset="0"/>
                <a:cs typeface="mohammad bold art 1" pitchFamily="2" charset="-78"/>
              </a:rPr>
              <a:t>مرحلة ما بعد القيد في سجل </a:t>
            </a:r>
            <a:r>
              <a:rPr lang="ar-KW" sz="2800" dirty="0" smtClean="0">
                <a:solidFill>
                  <a:schemeClr val="tx2"/>
                </a:solidFill>
                <a:latin typeface="Calibri" pitchFamily="34" charset="0"/>
                <a:cs typeface="mohammad bold art 1" pitchFamily="2" charset="-78"/>
              </a:rPr>
              <a:t>الهيئة</a:t>
            </a:r>
            <a:endParaRPr lang="ar-KW" sz="2800" dirty="0">
              <a:solidFill>
                <a:schemeClr val="tx2"/>
              </a:solidFill>
              <a:latin typeface="Calibri" pitchFamily="34" charset="0"/>
              <a:cs typeface="mohammad bold art 1" pitchFamily="2" charset="-78"/>
            </a:endParaRPr>
          </a:p>
        </p:txBody>
      </p:sp>
      <p:sp>
        <p:nvSpPr>
          <p:cNvPr id="3" name="Content Placeholder 2"/>
          <p:cNvSpPr>
            <a:spLocks noGrp="1"/>
          </p:cNvSpPr>
          <p:nvPr>
            <p:ph idx="1"/>
          </p:nvPr>
        </p:nvSpPr>
        <p:spPr/>
        <p:txBody>
          <a:bodyPr>
            <a:normAutofit/>
          </a:bodyPr>
          <a:lstStyle/>
          <a:p>
            <a:pPr marL="0" lvl="0" indent="0" algn="r" rtl="1" fontAlgn="base">
              <a:spcBef>
                <a:spcPct val="0"/>
              </a:spcBef>
              <a:spcAft>
                <a:spcPts val="600"/>
              </a:spcAft>
              <a:buNone/>
            </a:pPr>
            <a:r>
              <a:rPr lang="ar-KW" sz="2400" b="1" u="sng" dirty="0" smtClean="0">
                <a:solidFill>
                  <a:schemeClr val="tx2"/>
                </a:solidFill>
                <a:cs typeface="mohammad bold art 1" pitchFamily="2" charset="-78"/>
              </a:rPr>
              <a:t>التقرير السنوي:</a:t>
            </a:r>
          </a:p>
          <a:p>
            <a:pPr marL="0" lvl="0" indent="0" algn="r" rtl="1" fontAlgn="base">
              <a:spcBef>
                <a:spcPct val="0"/>
              </a:spcBef>
              <a:spcAft>
                <a:spcPts val="600"/>
              </a:spcAft>
              <a:buNone/>
            </a:pPr>
            <a:endParaRPr lang="ar-KW" sz="1400" b="1" u="sng" dirty="0" smtClean="0">
              <a:solidFill>
                <a:schemeClr val="tx2"/>
              </a:solidFill>
              <a:cs typeface="mohammad bold art 1" pitchFamily="2" charset="-78"/>
            </a:endParaRPr>
          </a:p>
          <a:p>
            <a:pPr marL="0" lvl="0" indent="0" algn="r" rtl="1" fontAlgn="base">
              <a:spcBef>
                <a:spcPct val="0"/>
              </a:spcBef>
              <a:spcAft>
                <a:spcPts val="600"/>
              </a:spcAft>
              <a:buNone/>
            </a:pPr>
            <a:r>
              <a:rPr lang="ar-KW" sz="2300" dirty="0">
                <a:solidFill>
                  <a:schemeClr val="tx2"/>
                </a:solidFill>
                <a:cs typeface="mohammad bold art 1" pitchFamily="2" charset="-78"/>
              </a:rPr>
              <a:t>يستوجب على مراقبي الحسابات المسجلين أن يتقدموا للهيئة بتقرير سنوي خلال شهر يونيو من كل عام</a:t>
            </a:r>
            <a:r>
              <a:rPr lang="ar-KW" sz="2300" dirty="0" smtClean="0">
                <a:solidFill>
                  <a:schemeClr val="tx2"/>
                </a:solidFill>
                <a:cs typeface="mohammad bold art 1" pitchFamily="2" charset="-78"/>
              </a:rPr>
              <a:t>.</a:t>
            </a:r>
          </a:p>
          <a:p>
            <a:pPr marL="0" lvl="0" indent="0" algn="r" rtl="1" fontAlgn="base">
              <a:spcBef>
                <a:spcPct val="0"/>
              </a:spcBef>
              <a:spcAft>
                <a:spcPts val="600"/>
              </a:spcAft>
              <a:buNone/>
            </a:pPr>
            <a:endParaRPr lang="ar-KW" sz="2300" dirty="0">
              <a:solidFill>
                <a:schemeClr val="tx2"/>
              </a:solidFill>
              <a:cs typeface="mohammad bold art 1" pitchFamily="2" charset="-78"/>
            </a:endParaRPr>
          </a:p>
          <a:p>
            <a:pPr marL="0" lvl="0" indent="0" algn="r" rtl="1" fontAlgn="base">
              <a:spcBef>
                <a:spcPct val="0"/>
              </a:spcBef>
              <a:spcAft>
                <a:spcPts val="600"/>
              </a:spcAft>
              <a:buNone/>
            </a:pPr>
            <a:r>
              <a:rPr lang="ar-KW" sz="2300" b="1" u="sng" dirty="0">
                <a:solidFill>
                  <a:schemeClr val="tx2"/>
                </a:solidFill>
                <a:cs typeface="mohammad bold art 1" pitchFamily="2" charset="-78"/>
              </a:rPr>
              <a:t>لا يعتد </a:t>
            </a:r>
            <a:r>
              <a:rPr lang="ar-KW" sz="2300" dirty="0">
                <a:solidFill>
                  <a:schemeClr val="tx2"/>
                </a:solidFill>
                <a:cs typeface="mohammad bold art 1" pitchFamily="2" charset="-78"/>
              </a:rPr>
              <a:t>بأي تقرير سنوي لا يتم توقيعه من مراقب الحسابات، وفي حال غياب مراقب الحسابات يتم </a:t>
            </a:r>
            <a:r>
              <a:rPr lang="ar-KW" sz="2300" dirty="0" smtClean="0">
                <a:solidFill>
                  <a:schemeClr val="tx2"/>
                </a:solidFill>
                <a:cs typeface="mohammad bold art 1" pitchFamily="2" charset="-78"/>
              </a:rPr>
              <a:t>توضيح </a:t>
            </a:r>
            <a:r>
              <a:rPr lang="ar-KW" sz="2300" dirty="0">
                <a:solidFill>
                  <a:schemeClr val="tx2"/>
                </a:solidFill>
                <a:cs typeface="mohammad bold art 1" pitchFamily="2" charset="-78"/>
              </a:rPr>
              <a:t>ذلك في الكتاب المرسل للهيئة وإرفاق </a:t>
            </a:r>
            <a:r>
              <a:rPr lang="ar-KW" sz="2300" dirty="0" smtClean="0">
                <a:solidFill>
                  <a:schemeClr val="tx2"/>
                </a:solidFill>
                <a:cs typeface="mohammad bold art 1" pitchFamily="2" charset="-78"/>
              </a:rPr>
              <a:t>المستندات المؤيدة لتفويض مقدم التقرير.</a:t>
            </a:r>
          </a:p>
          <a:p>
            <a:pPr marL="0" indent="0" algn="justLow" rtl="1" fontAlgn="base">
              <a:spcAft>
                <a:spcPct val="0"/>
              </a:spcAft>
              <a:buNone/>
            </a:pPr>
            <a:endParaRPr lang="ar-KW" sz="2400" dirty="0">
              <a:solidFill>
                <a:schemeClr val="tx2"/>
              </a:solidFill>
              <a:cs typeface="mohammad bold art 1" pitchFamily="2" charset="-78"/>
            </a:endParaRPr>
          </a:p>
          <a:p>
            <a:pPr marL="0" indent="0" algn="just" rtl="1" fontAlgn="base">
              <a:spcAft>
                <a:spcPct val="0"/>
              </a:spcAft>
              <a:buNone/>
            </a:pPr>
            <a:endParaRPr lang="ar-KW" sz="2400" dirty="0" smtClean="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34742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a:spLocks noGrp="1"/>
          </p:cNvSpPr>
          <p:nvPr>
            <p:ph type="title"/>
          </p:nvPr>
        </p:nvSpPr>
        <p:spPr>
          <a:xfrm>
            <a:off x="2809874" y="274638"/>
            <a:ext cx="5876925" cy="1143000"/>
          </a:xfrm>
        </p:spPr>
        <p:txBody>
          <a:bodyPr>
            <a:noAutofit/>
          </a:bodyPr>
          <a:lstStyle/>
          <a:p>
            <a:pPr algn="r" rtl="1" fontAlgn="base">
              <a:spcAft>
                <a:spcPct val="0"/>
              </a:spcAft>
            </a:pPr>
            <a:r>
              <a:rPr lang="ar-KW" sz="2800" dirty="0">
                <a:solidFill>
                  <a:schemeClr val="tx2"/>
                </a:solidFill>
                <a:latin typeface="Calibri" pitchFamily="34" charset="0"/>
                <a:cs typeface="mohammad bold art 1" pitchFamily="2" charset="-78"/>
              </a:rPr>
              <a:t>مرحلة ما بعد القيد في سجل </a:t>
            </a:r>
            <a:r>
              <a:rPr lang="ar-KW" sz="2800" dirty="0" smtClean="0">
                <a:solidFill>
                  <a:schemeClr val="tx2"/>
                </a:solidFill>
                <a:latin typeface="Calibri" pitchFamily="34" charset="0"/>
                <a:cs typeface="mohammad bold art 1" pitchFamily="2" charset="-78"/>
              </a:rPr>
              <a:t>الهيئة</a:t>
            </a:r>
            <a:endParaRPr lang="ar-KW" sz="2800" dirty="0">
              <a:solidFill>
                <a:schemeClr val="tx2"/>
              </a:solidFill>
              <a:latin typeface="Calibri" pitchFamily="34" charset="0"/>
              <a:cs typeface="mohammad bold art 1" pitchFamily="2" charset="-78"/>
            </a:endParaRPr>
          </a:p>
        </p:txBody>
      </p:sp>
      <p:sp>
        <p:nvSpPr>
          <p:cNvPr id="3" name="Content Placeholder 2"/>
          <p:cNvSpPr>
            <a:spLocks noGrp="1"/>
          </p:cNvSpPr>
          <p:nvPr>
            <p:ph idx="1"/>
          </p:nvPr>
        </p:nvSpPr>
        <p:spPr/>
        <p:txBody>
          <a:bodyPr>
            <a:normAutofit/>
          </a:bodyPr>
          <a:lstStyle/>
          <a:p>
            <a:pPr marL="0" lvl="0" indent="0" algn="r" rtl="1" fontAlgn="base">
              <a:spcBef>
                <a:spcPct val="0"/>
              </a:spcBef>
              <a:spcAft>
                <a:spcPts val="600"/>
              </a:spcAft>
              <a:buNone/>
            </a:pPr>
            <a:r>
              <a:rPr lang="ar-KW" sz="2300" dirty="0">
                <a:solidFill>
                  <a:schemeClr val="tx2"/>
                </a:solidFill>
                <a:cs typeface="mohammad bold art 1" pitchFamily="2" charset="-78"/>
              </a:rPr>
              <a:t>يجب أن يحتوي التقرير السنوي على التالي:</a:t>
            </a:r>
          </a:p>
          <a:p>
            <a:pPr marL="457200" indent="-457200" algn="r" rtl="1" fontAlgn="base">
              <a:spcBef>
                <a:spcPct val="0"/>
              </a:spcBef>
              <a:spcAft>
                <a:spcPts val="600"/>
              </a:spcAft>
              <a:buFont typeface="+mj-lt"/>
              <a:buAutoNum type="arabicPeriod"/>
            </a:pPr>
            <a:r>
              <a:rPr lang="ar-KW" sz="2300" dirty="0">
                <a:solidFill>
                  <a:schemeClr val="tx2"/>
                </a:solidFill>
                <a:cs typeface="mohammad bold art 1" pitchFamily="2" charset="-78"/>
              </a:rPr>
              <a:t> الموارد البشرية التي توافرت له خلال العام، على أن يكون كشف الموارد البشرية محدداً باسم الموظف، الجنسية، المسمى الوظيفي، </a:t>
            </a:r>
            <a:r>
              <a:rPr lang="ar-KW" sz="2300" dirty="0" smtClean="0">
                <a:solidFill>
                  <a:schemeClr val="tx2"/>
                </a:solidFill>
                <a:cs typeface="mohammad bold art 1" pitchFamily="2" charset="-78"/>
              </a:rPr>
              <a:t>وعدد </a:t>
            </a:r>
            <a:r>
              <a:rPr lang="ar-KW" sz="2300" dirty="0">
                <a:solidFill>
                  <a:schemeClr val="tx2"/>
                </a:solidFill>
                <a:cs typeface="mohammad bold art 1" pitchFamily="2" charset="-78"/>
              </a:rPr>
              <a:t>سنوات الخبرة</a:t>
            </a:r>
            <a:r>
              <a:rPr lang="ar-KW" sz="2300" dirty="0" smtClean="0">
                <a:solidFill>
                  <a:schemeClr val="tx2"/>
                </a:solidFill>
                <a:cs typeface="mohammad bold art 1" pitchFamily="2" charset="-78"/>
              </a:rPr>
              <a:t>.</a:t>
            </a:r>
            <a:endParaRPr lang="ar-KW" sz="2300" dirty="0">
              <a:solidFill>
                <a:schemeClr val="tx2"/>
              </a:solidFill>
              <a:cs typeface="mohammad bold art 1" pitchFamily="2" charset="-78"/>
            </a:endParaRPr>
          </a:p>
          <a:p>
            <a:pPr marL="457200" lvl="0" indent="-457200" algn="r" rtl="1" fontAlgn="base">
              <a:spcBef>
                <a:spcPct val="0"/>
              </a:spcBef>
              <a:spcAft>
                <a:spcPts val="600"/>
              </a:spcAft>
              <a:buFont typeface="+mj-lt"/>
              <a:buAutoNum type="arabicPeriod"/>
            </a:pPr>
            <a:r>
              <a:rPr lang="ar-KW" sz="2300" dirty="0">
                <a:solidFill>
                  <a:schemeClr val="tx2"/>
                </a:solidFill>
                <a:cs typeface="mohammad bold art 1" pitchFamily="2" charset="-78"/>
              </a:rPr>
              <a:t>نشاط مراقبة الحسابات والاستشارات وغيرها من الخدمات التي قدمها للشركات الخاضعة لرقابة الهيئة.</a:t>
            </a:r>
          </a:p>
          <a:p>
            <a:pPr marL="457200" lvl="0" indent="-457200" algn="r" rtl="1" fontAlgn="base">
              <a:spcBef>
                <a:spcPct val="0"/>
              </a:spcBef>
              <a:spcAft>
                <a:spcPts val="600"/>
              </a:spcAft>
              <a:buFont typeface="+mj-lt"/>
              <a:buAutoNum type="arabicPeriod"/>
            </a:pPr>
            <a:r>
              <a:rPr lang="ar-KW" sz="2300" dirty="0">
                <a:solidFill>
                  <a:schemeClr val="tx2"/>
                </a:solidFill>
                <a:cs typeface="mohammad bold art 1" pitchFamily="2" charset="-78"/>
              </a:rPr>
              <a:t>نشاط التدريب خلال </a:t>
            </a:r>
            <a:r>
              <a:rPr lang="ar-KW" sz="2300" dirty="0" smtClean="0">
                <a:solidFill>
                  <a:schemeClr val="tx2"/>
                </a:solidFill>
                <a:cs typeface="mohammad bold art 1" pitchFamily="2" charset="-78"/>
              </a:rPr>
              <a:t>السنة.</a:t>
            </a:r>
            <a:endParaRPr lang="ar-KW" sz="2300" dirty="0">
              <a:solidFill>
                <a:schemeClr val="tx2"/>
              </a:solidFill>
              <a:cs typeface="mohammad bold art 1" pitchFamily="2" charset="-78"/>
            </a:endParaRPr>
          </a:p>
          <a:p>
            <a:pPr marL="457200" lvl="0" indent="-457200" algn="r" rtl="1" fontAlgn="base">
              <a:spcBef>
                <a:spcPct val="0"/>
              </a:spcBef>
              <a:spcAft>
                <a:spcPts val="600"/>
              </a:spcAft>
              <a:buFont typeface="+mj-lt"/>
              <a:buAutoNum type="arabicPeriod"/>
            </a:pPr>
            <a:r>
              <a:rPr lang="ar-KW" sz="2300" dirty="0">
                <a:solidFill>
                  <a:schemeClr val="tx2"/>
                </a:solidFill>
                <a:cs typeface="mohammad bold art 1" pitchFamily="2" charset="-78"/>
              </a:rPr>
              <a:t>قياس و إدارة المخاطر وضبــــط الجودة</a:t>
            </a:r>
            <a:r>
              <a:rPr lang="ar-KW" sz="2300" dirty="0" smtClean="0">
                <a:solidFill>
                  <a:schemeClr val="tx2"/>
                </a:solidFill>
                <a:cs typeface="mohammad bold art 1" pitchFamily="2" charset="-78"/>
              </a:rPr>
              <a:t>.</a:t>
            </a: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96176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a:spLocks noGrp="1"/>
          </p:cNvSpPr>
          <p:nvPr>
            <p:ph type="title"/>
          </p:nvPr>
        </p:nvSpPr>
        <p:spPr>
          <a:xfrm>
            <a:off x="2809874" y="274638"/>
            <a:ext cx="5876925" cy="1143000"/>
          </a:xfrm>
        </p:spPr>
        <p:txBody>
          <a:bodyPr>
            <a:noAutofit/>
          </a:bodyPr>
          <a:lstStyle/>
          <a:p>
            <a:pPr algn="r" rtl="1" fontAlgn="base">
              <a:spcAft>
                <a:spcPct val="0"/>
              </a:spcAft>
            </a:pPr>
            <a:r>
              <a:rPr lang="ar-KW" sz="2800" dirty="0">
                <a:solidFill>
                  <a:schemeClr val="tx2"/>
                </a:solidFill>
                <a:latin typeface="Calibri" pitchFamily="34" charset="0"/>
                <a:cs typeface="mohammad bold art 1" pitchFamily="2" charset="-78"/>
              </a:rPr>
              <a:t>مرحلة ما بعد القيد في سجل </a:t>
            </a:r>
            <a:r>
              <a:rPr lang="ar-KW" sz="2800" dirty="0" smtClean="0">
                <a:solidFill>
                  <a:schemeClr val="tx2"/>
                </a:solidFill>
                <a:latin typeface="Calibri" pitchFamily="34" charset="0"/>
                <a:cs typeface="mohammad bold art 1" pitchFamily="2" charset="-78"/>
              </a:rPr>
              <a:t>الهيئة</a:t>
            </a:r>
            <a:endParaRPr lang="ar-KW" sz="2800" dirty="0">
              <a:solidFill>
                <a:schemeClr val="tx2"/>
              </a:solidFill>
              <a:latin typeface="Calibri" pitchFamily="34" charset="0"/>
              <a:cs typeface="mohammad bold art 1" pitchFamily="2" charset="-78"/>
            </a:endParaRPr>
          </a:p>
        </p:txBody>
      </p:sp>
      <p:sp>
        <p:nvSpPr>
          <p:cNvPr id="3" name="Content Placeholder 2"/>
          <p:cNvSpPr>
            <a:spLocks noGrp="1"/>
          </p:cNvSpPr>
          <p:nvPr>
            <p:ph idx="1"/>
          </p:nvPr>
        </p:nvSpPr>
        <p:spPr/>
        <p:txBody>
          <a:bodyPr>
            <a:normAutofit/>
          </a:bodyPr>
          <a:lstStyle/>
          <a:p>
            <a:pPr marL="0" lvl="0" indent="0" algn="r" rtl="1" fontAlgn="base">
              <a:spcBef>
                <a:spcPct val="0"/>
              </a:spcBef>
              <a:spcAft>
                <a:spcPts val="600"/>
              </a:spcAft>
              <a:buNone/>
            </a:pPr>
            <a:r>
              <a:rPr lang="ar-KW" sz="2400" b="1" u="sng" dirty="0" smtClean="0">
                <a:solidFill>
                  <a:schemeClr val="tx2"/>
                </a:solidFill>
                <a:cs typeface="mohammad bold art 1" pitchFamily="2" charset="-78"/>
              </a:rPr>
              <a:t>تجديد القيد في السجل الخاص لدى الهيئة:</a:t>
            </a:r>
          </a:p>
          <a:p>
            <a:pPr marL="0" lvl="0" indent="0" algn="r" rtl="1" fontAlgn="base">
              <a:spcBef>
                <a:spcPct val="0"/>
              </a:spcBef>
              <a:spcAft>
                <a:spcPts val="600"/>
              </a:spcAft>
              <a:buNone/>
            </a:pPr>
            <a:endParaRPr lang="ar-KW" sz="1400" b="1" u="sng" dirty="0" smtClean="0">
              <a:solidFill>
                <a:schemeClr val="tx2"/>
              </a:solidFill>
              <a:cs typeface="mohammad bold art 1" pitchFamily="2" charset="-78"/>
            </a:endParaRPr>
          </a:p>
          <a:p>
            <a:pPr marL="0" lvl="0" indent="0" algn="r" rtl="1" fontAlgn="base">
              <a:spcBef>
                <a:spcPct val="0"/>
              </a:spcBef>
              <a:spcAft>
                <a:spcPts val="600"/>
              </a:spcAft>
              <a:buNone/>
            </a:pPr>
            <a:r>
              <a:rPr lang="ar-KW" sz="2300" dirty="0" smtClean="0">
                <a:solidFill>
                  <a:schemeClr val="tx2"/>
                </a:solidFill>
                <a:cs typeface="mohammad bold art 1" pitchFamily="2" charset="-78"/>
              </a:rPr>
              <a:t>يكون تجديد القيد في </a:t>
            </a:r>
            <a:r>
              <a:rPr lang="ar-KW" sz="2300" dirty="0">
                <a:solidFill>
                  <a:schemeClr val="tx2"/>
                </a:solidFill>
                <a:cs typeface="mohammad bold art 1" pitchFamily="2" charset="-78"/>
              </a:rPr>
              <a:t>السجل الخاص لدى الهيئة </a:t>
            </a:r>
            <a:r>
              <a:rPr lang="ar-KW" sz="2300" dirty="0" smtClean="0">
                <a:solidFill>
                  <a:schemeClr val="tx2"/>
                </a:solidFill>
                <a:cs typeface="mohammad bold art 1" pitchFamily="2" charset="-78"/>
              </a:rPr>
              <a:t>كل ثلاث سنوات من تاريخ أول قيد وفقاً لمتطلبات وإجراءات التجديد التي تحددها الهيئة لمراقبي الحسابات المسجلين، و يتم سداد مبلغ 5,000 دينار كويتي عند الموافقة على تجديد القيد.</a:t>
            </a:r>
            <a:endParaRPr lang="ar-KW" sz="2300" dirty="0">
              <a:solidFill>
                <a:schemeClr val="tx2"/>
              </a:solidFill>
              <a:cs typeface="mohammad bold art 1" pitchFamily="2" charset="-78"/>
            </a:endParaRPr>
          </a:p>
          <a:p>
            <a:pPr marL="0" indent="0" algn="justLow" rtl="1" fontAlgn="base">
              <a:spcAft>
                <a:spcPct val="0"/>
              </a:spcAft>
              <a:buNone/>
            </a:pPr>
            <a:endParaRPr lang="ar-KW" sz="2400" dirty="0">
              <a:solidFill>
                <a:schemeClr val="tx2"/>
              </a:solidFill>
              <a:cs typeface="mohammad bold art 1" pitchFamily="2" charset="-78"/>
            </a:endParaRPr>
          </a:p>
          <a:p>
            <a:pPr marL="0" indent="0" algn="just" rtl="1" fontAlgn="base">
              <a:spcAft>
                <a:spcPct val="0"/>
              </a:spcAft>
              <a:buNone/>
            </a:pPr>
            <a:endParaRPr lang="ar-KW" sz="2400" dirty="0" smtClean="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80254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rgbClr val="8C8A26"/>
                </a:solidFill>
                <a:cs typeface="mohammad bold art 1" pitchFamily="2" charset="-78"/>
              </a:rPr>
              <a:t>شــكــراً</a:t>
            </a:r>
            <a:endParaRPr lang="en-GB" sz="6600" dirty="0">
              <a:cs typeface="mohammad bold art 1" pitchFamily="2" charset="-78"/>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cs typeface="mohammad bold art 1" pitchFamily="2" charset="-78"/>
              </a:rPr>
              <a:t>مقدمــــــــة</a:t>
            </a:r>
            <a:endParaRPr lang="en-US" dirty="0">
              <a:solidFill>
                <a:schemeClr val="tx2"/>
              </a:solidFill>
              <a:cs typeface="mohammad bold art 1" pitchFamily="2" charset="-78"/>
            </a:endParaRPr>
          </a:p>
        </p:txBody>
      </p:sp>
      <p:sp>
        <p:nvSpPr>
          <p:cNvPr id="3" name="Content Placeholder 2"/>
          <p:cNvSpPr>
            <a:spLocks noGrp="1"/>
          </p:cNvSpPr>
          <p:nvPr>
            <p:ph idx="1"/>
          </p:nvPr>
        </p:nvSpPr>
        <p:spPr/>
        <p:txBody>
          <a:bodyPr>
            <a:normAutofit/>
          </a:bodyPr>
          <a:lstStyle/>
          <a:p>
            <a:pPr marL="0" lvl="0" indent="0" algn="just" rtl="1" fontAlgn="base">
              <a:spcBef>
                <a:spcPct val="0"/>
              </a:spcBef>
              <a:spcAft>
                <a:spcPts val="600"/>
              </a:spcAft>
              <a:buNone/>
            </a:pPr>
            <a:r>
              <a:rPr lang="ar-KW" sz="2800" dirty="0" smtClean="0">
                <a:solidFill>
                  <a:schemeClr val="tx2"/>
                </a:solidFill>
                <a:latin typeface="Calibri" pitchFamily="34" charset="0"/>
                <a:cs typeface="mohammad bold art 1" pitchFamily="2" charset="-78"/>
              </a:rPr>
              <a:t>تهدف هذه الورشة إلى توعية الأشخاص الراغبين بالقيد في سجل مراقبي الحسابات الخاص بهيئة أسواق المال، وفقاً للشروط والمتطلبات الواردة في الفصل الثالث من الكتاب الخامس من اللائحة التنفيذية للقانون رقم 7 لسنة 2010 بشأن إنشاء هيئة أسواق المال وتنظيم نشاط الأوراق المالية وتعديلاتها الصادرة بالقرار رقم (72) لسنة 2015، كما سيتم توضيح مسؤولية مراقب الحسابات المستمرة والتي يستوجب الالتزام بها بعد قيده في السجل الخاص لدى الهيئة.</a:t>
            </a: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a:solidFill>
                  <a:schemeClr val="tx2"/>
                </a:solidFill>
                <a:latin typeface="Sakkal Majalla" pitchFamily="2" charset="-78"/>
                <a:cs typeface="mohammad bold art 1" pitchFamily="2" charset="-78"/>
              </a:rPr>
              <a:t>جدول أعمال الورشة</a:t>
            </a:r>
            <a:endParaRPr lang="en-US" dirty="0">
              <a:solidFill>
                <a:schemeClr val="tx2"/>
              </a:solidFill>
              <a:cs typeface="mohammad bold art 1" pitchFamily="2" charset="-78"/>
            </a:endParaRPr>
          </a:p>
        </p:txBody>
      </p:sp>
      <p:sp>
        <p:nvSpPr>
          <p:cNvPr id="3" name="Content Placeholder 2"/>
          <p:cNvSpPr>
            <a:spLocks noGrp="1"/>
          </p:cNvSpPr>
          <p:nvPr>
            <p:ph idx="1"/>
          </p:nvPr>
        </p:nvSpPr>
        <p:spPr/>
        <p:txBody>
          <a:bodyPr>
            <a:normAutofit/>
          </a:bodyPr>
          <a:lstStyle/>
          <a:p>
            <a:pPr marL="0" lvl="0" indent="0" algn="r" rtl="1" fontAlgn="base">
              <a:spcBef>
                <a:spcPct val="0"/>
              </a:spcBef>
              <a:spcAft>
                <a:spcPts val="600"/>
              </a:spcAft>
              <a:buNone/>
            </a:pPr>
            <a:endParaRPr lang="ar-KW" sz="1200" dirty="0">
              <a:solidFill>
                <a:schemeClr val="tx2"/>
              </a:solidFill>
              <a:latin typeface="Calibri" pitchFamily="34" charset="0"/>
              <a:cs typeface="mohammad bold art 1" pitchFamily="2" charset="-78"/>
            </a:endParaRP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cs typeface="mohammad bold art 1" pitchFamily="2" charset="-78"/>
              </a:rPr>
              <a:t>التعريفات.</a:t>
            </a:r>
            <a:endParaRPr lang="ar-KW" sz="2800" dirty="0">
              <a:solidFill>
                <a:schemeClr val="tx2"/>
              </a:solidFill>
              <a:latin typeface="Calibri" pitchFamily="34" charset="0"/>
              <a:cs typeface="mohammad bold art 1" pitchFamily="2" charset="-78"/>
            </a:endParaRPr>
          </a:p>
          <a:p>
            <a:pPr lvl="0" algn="r" rtl="1" fontAlgn="base">
              <a:spcBef>
                <a:spcPct val="0"/>
              </a:spcBef>
              <a:spcAft>
                <a:spcPts val="600"/>
              </a:spcAft>
              <a:buFont typeface="+mj-lt"/>
              <a:buAutoNum type="arabicPeriod"/>
            </a:pPr>
            <a:r>
              <a:rPr lang="ar-KW" sz="2800" dirty="0">
                <a:solidFill>
                  <a:schemeClr val="tx2"/>
                </a:solidFill>
                <a:latin typeface="Calibri" pitchFamily="34" charset="0"/>
                <a:cs typeface="mohammad bold art 1" pitchFamily="2" charset="-78"/>
              </a:rPr>
              <a:t> مسؤوليات مراقب</a:t>
            </a:r>
            <a:r>
              <a:rPr lang="ar-KW" sz="2800" dirty="0" smtClean="0">
                <a:solidFill>
                  <a:schemeClr val="tx2"/>
                </a:solidFill>
                <a:latin typeface="Calibri" pitchFamily="34" charset="0"/>
                <a:cs typeface="mohammad bold art 1" pitchFamily="2" charset="-78"/>
              </a:rPr>
              <a:t> الحسابات المسجل لدى الهيئة.</a:t>
            </a: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cs typeface="mohammad bold art 1" pitchFamily="2" charset="-78"/>
              </a:rPr>
              <a:t>آلية القيد في سجل مراقبي الحسابات الخاص لدى الهيئة.</a:t>
            </a: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cs typeface="mohammad bold art 1" pitchFamily="2" charset="-78"/>
              </a:rPr>
              <a:t>بعض شروط ومتطلبات القيد في سجل الهيئة.</a:t>
            </a:r>
            <a:endParaRPr lang="ar-KW" sz="2800" dirty="0">
              <a:solidFill>
                <a:schemeClr val="tx2"/>
              </a:solidFill>
              <a:latin typeface="Calibri" pitchFamily="34" charset="0"/>
              <a:cs typeface="mohammad bold art 1" pitchFamily="2" charset="-78"/>
            </a:endParaRP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cs typeface="mohammad bold art 1" pitchFamily="2" charset="-78"/>
              </a:rPr>
              <a:t>مرحلة ما بعد القيد في سجل الهيئة.</a:t>
            </a:r>
            <a:endParaRPr lang="ar-KW" sz="28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4184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mohammad bold art 1" pitchFamily="2" charset="-78"/>
              </a:rPr>
              <a:t>التعريفات</a:t>
            </a:r>
            <a:endParaRPr lang="en-US" sz="36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p:txBody>
          <a:bodyPr>
            <a:normAutofit/>
          </a:bodyPr>
          <a:lstStyle/>
          <a:p>
            <a:pPr marL="0" lvl="0" indent="0" algn="r" rtl="1" fontAlgn="base">
              <a:spcBef>
                <a:spcPct val="0"/>
              </a:spcBef>
              <a:spcAft>
                <a:spcPts val="600"/>
              </a:spcAft>
              <a:buNone/>
            </a:pPr>
            <a:r>
              <a:rPr lang="ar-KW" sz="2400" b="1" u="sng" dirty="0" smtClean="0">
                <a:solidFill>
                  <a:schemeClr val="tx2"/>
                </a:solidFill>
                <a:cs typeface="mohammad bold art 1" pitchFamily="2" charset="-78"/>
              </a:rPr>
              <a:t>مراقب الحسابات:</a:t>
            </a:r>
            <a:endParaRPr lang="en-US" sz="1000" dirty="0">
              <a:solidFill>
                <a:schemeClr val="tx2"/>
              </a:solidFill>
              <a:ea typeface="Calibri"/>
              <a:cs typeface="mohammad bold art 1" pitchFamily="2" charset="-78"/>
            </a:endParaRPr>
          </a:p>
          <a:p>
            <a:pPr marL="0" indent="0" algn="justLow" rtl="1" fontAlgn="base">
              <a:spcAft>
                <a:spcPct val="0"/>
              </a:spcAft>
              <a:buNone/>
            </a:pPr>
            <a:r>
              <a:rPr lang="ar-KW" sz="2300" dirty="0" smtClean="0">
                <a:solidFill>
                  <a:schemeClr val="tx2"/>
                </a:solidFill>
                <a:cs typeface="mohammad bold art 1" pitchFamily="2" charset="-78"/>
              </a:rPr>
              <a:t>الشخص </a:t>
            </a:r>
            <a:r>
              <a:rPr lang="ar-KW" sz="2300" dirty="0">
                <a:solidFill>
                  <a:schemeClr val="tx2"/>
                </a:solidFill>
                <a:cs typeface="mohammad bold art 1" pitchFamily="2" charset="-78"/>
              </a:rPr>
              <a:t>الطبيعي المسجل لدى الهيئة في سجل مراقبي الحسابات الذي يبدي الرأي الفني المحايد والمستقل حول مدى عدالة ووضوح القوائم المالية للشركة المعدة وفقا لمعايير المحاسبة الدولية المعتمدة لدى الهيئة</a:t>
            </a:r>
            <a:r>
              <a:rPr lang="ar-KW" sz="2300" dirty="0" smtClean="0">
                <a:solidFill>
                  <a:schemeClr val="tx2"/>
                </a:solidFill>
                <a:cs typeface="mohammad bold art 1" pitchFamily="2" charset="-78"/>
              </a:rPr>
              <a:t>.</a:t>
            </a:r>
          </a:p>
          <a:p>
            <a:pPr marL="0" lvl="0" indent="0" algn="just" rtl="1" fontAlgn="base">
              <a:spcAft>
                <a:spcPct val="0"/>
              </a:spcAft>
              <a:buNone/>
            </a:pPr>
            <a:endParaRPr lang="ar-KW" sz="1200" b="1" u="sng" dirty="0" smtClean="0">
              <a:solidFill>
                <a:schemeClr val="tx2"/>
              </a:solidFill>
              <a:cs typeface="mohammad bold art 1" pitchFamily="2" charset="-78"/>
            </a:endParaRPr>
          </a:p>
          <a:p>
            <a:pPr marL="0" lvl="0" indent="0" algn="just" rtl="1" fontAlgn="base">
              <a:spcAft>
                <a:spcPct val="0"/>
              </a:spcAft>
              <a:buNone/>
            </a:pPr>
            <a:r>
              <a:rPr lang="ar-KW" sz="2400" b="1" u="sng" dirty="0" smtClean="0">
                <a:solidFill>
                  <a:schemeClr val="tx2"/>
                </a:solidFill>
                <a:cs typeface="mohammad bold art 1" pitchFamily="2" charset="-78"/>
              </a:rPr>
              <a:t>الموظف المهني:</a:t>
            </a:r>
            <a:endParaRPr lang="en-US" sz="2400" b="1" u="sng" dirty="0">
              <a:solidFill>
                <a:schemeClr val="tx2"/>
              </a:solidFill>
              <a:cs typeface="mohammad bold art 1" pitchFamily="2" charset="-78"/>
            </a:endParaRPr>
          </a:p>
          <a:p>
            <a:pPr marL="0" indent="0" algn="justLow" rtl="1" fontAlgn="base">
              <a:spcAft>
                <a:spcPct val="0"/>
              </a:spcAft>
              <a:buNone/>
            </a:pPr>
            <a:r>
              <a:rPr lang="ar-KW" sz="2300" dirty="0" smtClean="0">
                <a:solidFill>
                  <a:schemeClr val="tx2"/>
                </a:solidFill>
                <a:cs typeface="mohammad bold art 1" pitchFamily="2" charset="-78"/>
              </a:rPr>
              <a:t>الموظف الحاصل </a:t>
            </a:r>
            <a:r>
              <a:rPr lang="ar-KW" sz="2300" dirty="0">
                <a:solidFill>
                  <a:schemeClr val="tx2"/>
                </a:solidFill>
                <a:cs typeface="mohammad bold art 1" pitchFamily="2" charset="-78"/>
              </a:rPr>
              <a:t>على مؤهل مهني في أعمال </a:t>
            </a:r>
            <a:r>
              <a:rPr lang="ar-KW" sz="2300" dirty="0" smtClean="0">
                <a:solidFill>
                  <a:schemeClr val="tx2"/>
                </a:solidFill>
                <a:cs typeface="mohammad bold art 1" pitchFamily="2" charset="-78"/>
              </a:rPr>
              <a:t>المراجعة </a:t>
            </a:r>
            <a:r>
              <a:rPr lang="ar-KW" sz="2300" dirty="0">
                <a:solidFill>
                  <a:schemeClr val="tx2"/>
                </a:solidFill>
                <a:cs typeface="mohammad bold art 1" pitchFamily="2" charset="-78"/>
              </a:rPr>
              <a:t>والتدقيق يؤهله للعمل كمراقب حسابات خارجي في الدولة التي حصل منها على هذا </a:t>
            </a:r>
            <a:r>
              <a:rPr lang="ar-KW" sz="2300" dirty="0" smtClean="0">
                <a:solidFill>
                  <a:schemeClr val="tx2"/>
                </a:solidFill>
                <a:cs typeface="mohammad bold art 1" pitchFamily="2" charset="-78"/>
              </a:rPr>
              <a:t>المؤهل</a:t>
            </a:r>
            <a:r>
              <a:rPr lang="ar-KW" sz="2300" dirty="0">
                <a:solidFill>
                  <a:schemeClr val="tx2"/>
                </a:solidFill>
                <a:cs typeface="mohammad bold art 1" pitchFamily="2" charset="-78"/>
              </a:rPr>
              <a:t>، على أن تكون لديه خبرة في هذه </a:t>
            </a:r>
            <a:r>
              <a:rPr lang="ar-KW" sz="2300" dirty="0" smtClean="0">
                <a:solidFill>
                  <a:schemeClr val="tx2"/>
                </a:solidFill>
                <a:cs typeface="mohammad bold art 1" pitchFamily="2" charset="-78"/>
              </a:rPr>
              <a:t>الأعمال لا </a:t>
            </a:r>
            <a:r>
              <a:rPr lang="ar-KW" sz="2300" dirty="0">
                <a:solidFill>
                  <a:schemeClr val="tx2"/>
                </a:solidFill>
                <a:cs typeface="mohammad bold art 1" pitchFamily="2" charset="-78"/>
              </a:rPr>
              <a:t>تقل عن خمس سنوات.</a:t>
            </a:r>
            <a:endParaRPr lang="en-US" sz="2300" dirty="0">
              <a:solidFill>
                <a:schemeClr val="tx2"/>
              </a:solidFill>
              <a:cs typeface="mohammad bold art 1" pitchFamily="2" charset="-78"/>
            </a:endParaRPr>
          </a:p>
          <a:p>
            <a:pPr lvl="0" algn="just" rtl="1" fontAlgn="base">
              <a:spcAft>
                <a:spcPct val="0"/>
              </a:spcAft>
              <a:buFont typeface="Arial" charset="0"/>
              <a:buChar char="•"/>
            </a:pPr>
            <a:endParaRPr lang="en-US" sz="2400" dirty="0" smtClean="0">
              <a:solidFill>
                <a:schemeClr val="tx2"/>
              </a:solidFill>
              <a:cs typeface="mohammad bold art 1" pitchFamily="2" charset="-78"/>
            </a:endParaRPr>
          </a:p>
          <a:p>
            <a:pPr marL="0" lvl="0" indent="0" algn="just" fontAlgn="base">
              <a:spcAft>
                <a:spcPct val="0"/>
              </a:spcAft>
              <a:buNone/>
            </a:pPr>
            <a:endParaRPr lang="en-US" sz="24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04045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mohammad bold art 1" pitchFamily="2" charset="-78"/>
              </a:rPr>
              <a:t>التعريفات</a:t>
            </a:r>
            <a:endParaRPr lang="en-US" sz="36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p:txBody>
          <a:bodyPr>
            <a:normAutofit/>
          </a:bodyPr>
          <a:lstStyle/>
          <a:p>
            <a:pPr marL="0" lvl="0" indent="0" algn="r" rtl="1" fontAlgn="base">
              <a:spcBef>
                <a:spcPct val="0"/>
              </a:spcBef>
              <a:spcAft>
                <a:spcPts val="600"/>
              </a:spcAft>
              <a:buNone/>
            </a:pPr>
            <a:r>
              <a:rPr lang="ar-KW" sz="2400" b="1" u="sng" dirty="0" smtClean="0">
                <a:solidFill>
                  <a:schemeClr val="tx2"/>
                </a:solidFill>
                <a:cs typeface="mohammad bold art 1" pitchFamily="2" charset="-78"/>
              </a:rPr>
              <a:t>مؤهلات مهنية في مجال المراجعة والتدقيق:</a:t>
            </a:r>
            <a:endParaRPr lang="en-US" sz="1000" dirty="0">
              <a:solidFill>
                <a:schemeClr val="tx2"/>
              </a:solidFill>
              <a:ea typeface="Calibri"/>
              <a:cs typeface="mohammad bold art 1" pitchFamily="2" charset="-78"/>
            </a:endParaRPr>
          </a:p>
          <a:p>
            <a:pPr marL="0" indent="0" algn="justLow" rtl="1" fontAlgn="base">
              <a:spcAft>
                <a:spcPct val="0"/>
              </a:spcAft>
              <a:buNone/>
            </a:pPr>
            <a:r>
              <a:rPr lang="ar-KW" sz="2300" dirty="0" smtClean="0">
                <a:solidFill>
                  <a:schemeClr val="tx2"/>
                </a:solidFill>
                <a:cs typeface="mohammad bold art 1" pitchFamily="2" charset="-78"/>
              </a:rPr>
              <a:t>المؤهلات </a:t>
            </a:r>
            <a:r>
              <a:rPr lang="ar-KW" sz="2300" dirty="0">
                <a:solidFill>
                  <a:schemeClr val="tx2"/>
                </a:solidFill>
                <a:cs typeface="mohammad bold art 1" pitchFamily="2" charset="-78"/>
              </a:rPr>
              <a:t>التي يتم </a:t>
            </a:r>
            <a:r>
              <a:rPr lang="ar-KW" sz="2300" dirty="0" smtClean="0">
                <a:solidFill>
                  <a:schemeClr val="tx2"/>
                </a:solidFill>
                <a:cs typeface="mohammad bold art 1" pitchFamily="2" charset="-78"/>
              </a:rPr>
              <a:t>الحصول </a:t>
            </a:r>
            <a:r>
              <a:rPr lang="ar-KW" sz="2300" dirty="0">
                <a:solidFill>
                  <a:schemeClr val="tx2"/>
                </a:solidFill>
                <a:cs typeface="mohammad bold art 1" pitchFamily="2" charset="-78"/>
              </a:rPr>
              <a:t>عليها بعد اجتياز اختبار مهني في أعمال </a:t>
            </a:r>
            <a:r>
              <a:rPr lang="ar-KW" sz="2300" dirty="0" smtClean="0">
                <a:solidFill>
                  <a:schemeClr val="tx2"/>
                </a:solidFill>
                <a:cs typeface="mohammad bold art 1" pitchFamily="2" charset="-78"/>
              </a:rPr>
              <a:t>المراجعة </a:t>
            </a:r>
            <a:r>
              <a:rPr lang="ar-KW" sz="2300" dirty="0">
                <a:solidFill>
                  <a:schemeClr val="tx2"/>
                </a:solidFill>
                <a:cs typeface="mohammad bold art 1" pitchFamily="2" charset="-78"/>
              </a:rPr>
              <a:t>والتدقيق. </a:t>
            </a:r>
          </a:p>
          <a:p>
            <a:pPr marL="0" lvl="0" indent="0" algn="just" rtl="1" fontAlgn="base">
              <a:spcAft>
                <a:spcPct val="0"/>
              </a:spcAft>
              <a:buNone/>
            </a:pPr>
            <a:endParaRPr lang="en-US" sz="1600" dirty="0" smtClean="0">
              <a:solidFill>
                <a:schemeClr val="tx2"/>
              </a:solidFill>
              <a:cs typeface="mohammad bold art 1" pitchFamily="2" charset="-78"/>
            </a:endParaRPr>
          </a:p>
          <a:p>
            <a:pPr marL="0" lvl="0" indent="0" algn="just" rtl="1" fontAlgn="base">
              <a:spcAft>
                <a:spcPct val="0"/>
              </a:spcAft>
              <a:buNone/>
            </a:pPr>
            <a:r>
              <a:rPr lang="ar-KW" sz="2400" b="1" u="sng" dirty="0" smtClean="0">
                <a:solidFill>
                  <a:schemeClr val="tx2"/>
                </a:solidFill>
                <a:cs typeface="mohammad bold art 1" pitchFamily="2" charset="-78"/>
              </a:rPr>
              <a:t>العميل:</a:t>
            </a:r>
          </a:p>
          <a:p>
            <a:pPr marL="0" lvl="0" indent="0" algn="justLow" rtl="1" fontAlgn="base">
              <a:spcAft>
                <a:spcPct val="0"/>
              </a:spcAft>
              <a:buNone/>
            </a:pPr>
            <a:r>
              <a:rPr lang="ar-KW" sz="2300" dirty="0" smtClean="0">
                <a:solidFill>
                  <a:schemeClr val="tx2"/>
                </a:solidFill>
                <a:cs typeface="mohammad bold art 1" pitchFamily="2" charset="-78"/>
              </a:rPr>
              <a:t>الأشخاص </a:t>
            </a:r>
            <a:r>
              <a:rPr lang="ar-KW" sz="2300" dirty="0">
                <a:solidFill>
                  <a:schemeClr val="tx2"/>
                </a:solidFill>
                <a:cs typeface="mohammad bold art 1" pitchFamily="2" charset="-78"/>
              </a:rPr>
              <a:t>المرخص لهم والشركات الكويتية المدرجة في البورصة وأنظمة الاستثمار الجماعي والشركات ذات الغرض الخاص المرخص لها من الهيئة و</a:t>
            </a:r>
            <a:r>
              <a:rPr lang="ar-KW" sz="2300" dirty="0" smtClean="0">
                <a:solidFill>
                  <a:schemeClr val="tx2"/>
                </a:solidFill>
                <a:cs typeface="mohammad bold art 1" pitchFamily="2" charset="-78"/>
              </a:rPr>
              <a:t>العملاء </a:t>
            </a:r>
            <a:r>
              <a:rPr lang="ar-KW" sz="2300" dirty="0">
                <a:solidFill>
                  <a:schemeClr val="tx2"/>
                </a:solidFill>
                <a:cs typeface="mohammad bold art 1" pitchFamily="2" charset="-78"/>
              </a:rPr>
              <a:t>الذين </a:t>
            </a:r>
            <a:r>
              <a:rPr lang="ar-KW" sz="2300" dirty="0" smtClean="0">
                <a:solidFill>
                  <a:schemeClr val="tx2"/>
                </a:solidFill>
                <a:cs typeface="mohammad bold art 1" pitchFamily="2" charset="-78"/>
              </a:rPr>
              <a:t>لا يقل رأس </a:t>
            </a:r>
            <a:r>
              <a:rPr lang="ar-KW" sz="2300" dirty="0">
                <a:solidFill>
                  <a:schemeClr val="tx2"/>
                </a:solidFill>
                <a:cs typeface="mohammad bold art 1" pitchFamily="2" charset="-78"/>
              </a:rPr>
              <a:t>مالهم </a:t>
            </a:r>
            <a:r>
              <a:rPr lang="ar-KW" sz="2300" dirty="0" smtClean="0">
                <a:solidFill>
                  <a:schemeClr val="tx2"/>
                </a:solidFill>
                <a:cs typeface="mohammad bold art 1" pitchFamily="2" charset="-78"/>
              </a:rPr>
              <a:t>المصدر</a:t>
            </a:r>
            <a:r>
              <a:rPr lang="en-US" sz="2300" dirty="0" smtClean="0">
                <a:solidFill>
                  <a:schemeClr val="tx2"/>
                </a:solidFill>
                <a:cs typeface="mohammad bold art 1" pitchFamily="2" charset="-78"/>
              </a:rPr>
              <a:t> </a:t>
            </a:r>
            <a:r>
              <a:rPr lang="ar-KW" sz="2300" dirty="0" smtClean="0">
                <a:solidFill>
                  <a:schemeClr val="tx2"/>
                </a:solidFill>
                <a:cs typeface="mohammad bold art 1" pitchFamily="2" charset="-78"/>
              </a:rPr>
              <a:t>عن 3,000,000 </a:t>
            </a:r>
            <a:r>
              <a:rPr lang="ar-KW" sz="2300" dirty="0">
                <a:solidFill>
                  <a:schemeClr val="tx2"/>
                </a:solidFill>
                <a:cs typeface="mohammad bold art 1" pitchFamily="2" charset="-78"/>
              </a:rPr>
              <a:t>دينار </a:t>
            </a:r>
            <a:r>
              <a:rPr lang="ar-KW" sz="2300" dirty="0" smtClean="0">
                <a:solidFill>
                  <a:schemeClr val="tx2"/>
                </a:solidFill>
                <a:cs typeface="mohammad bold art 1" pitchFamily="2" charset="-78"/>
              </a:rPr>
              <a:t>كويتي.</a:t>
            </a:r>
            <a:endParaRPr lang="en-US" sz="23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09269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1880" y="274638"/>
            <a:ext cx="5194919" cy="1143000"/>
          </a:xfrm>
        </p:spPr>
        <p:txBody>
          <a:bodyPr>
            <a:normAutofit fontScale="90000"/>
          </a:bodyPr>
          <a:lstStyle/>
          <a:p>
            <a:pPr lvl="0" algn="r" rtl="1" fontAlgn="base">
              <a:spcAft>
                <a:spcPct val="0"/>
              </a:spcAft>
            </a:pPr>
            <a:r>
              <a:rPr lang="ar-KW" sz="3200" b="1" dirty="0">
                <a:solidFill>
                  <a:schemeClr val="tx2"/>
                </a:solidFill>
                <a:latin typeface="Sakkal Majalla" pitchFamily="2" charset="-78"/>
                <a:cs typeface="mohammad bold art 1" pitchFamily="2" charset="-78"/>
              </a:rPr>
              <a:t>مسؤوليات مراقب الحسابات </a:t>
            </a:r>
            <a:r>
              <a:rPr lang="ar-KW" sz="3200" b="1" dirty="0" smtClean="0">
                <a:solidFill>
                  <a:schemeClr val="tx2"/>
                </a:solidFill>
                <a:latin typeface="Sakkal Majalla" pitchFamily="2" charset="-78"/>
                <a:cs typeface="mohammad bold art 1" pitchFamily="2" charset="-78"/>
              </a:rPr>
              <a:t>المسجل </a:t>
            </a:r>
            <a:br>
              <a:rPr lang="ar-KW" sz="3200" b="1" dirty="0" smtClean="0">
                <a:solidFill>
                  <a:schemeClr val="tx2"/>
                </a:solidFill>
                <a:latin typeface="Sakkal Majalla" pitchFamily="2" charset="-78"/>
                <a:cs typeface="mohammad bold art 1" pitchFamily="2" charset="-78"/>
              </a:rPr>
            </a:br>
            <a:r>
              <a:rPr lang="ar-KW" sz="3200" b="1" dirty="0" smtClean="0">
                <a:solidFill>
                  <a:schemeClr val="tx2"/>
                </a:solidFill>
                <a:latin typeface="Sakkal Majalla" pitchFamily="2" charset="-78"/>
                <a:cs typeface="mohammad bold art 1" pitchFamily="2" charset="-78"/>
              </a:rPr>
              <a:t>لدى الهيئة</a:t>
            </a:r>
            <a:endParaRPr lang="en-US" sz="32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p:txBody>
          <a:bodyPr>
            <a:normAutofit/>
          </a:bodyPr>
          <a:lstStyle/>
          <a:p>
            <a:pPr marL="0" lvl="0" indent="0" algn="r" rtl="1" fontAlgn="base">
              <a:spcBef>
                <a:spcPct val="0"/>
              </a:spcBef>
              <a:spcAft>
                <a:spcPts val="600"/>
              </a:spcAft>
              <a:buNone/>
            </a:pPr>
            <a:r>
              <a:rPr lang="ar-KW" sz="2400" b="1" u="sng" dirty="0" smtClean="0">
                <a:solidFill>
                  <a:schemeClr val="tx2"/>
                </a:solidFill>
                <a:cs typeface="mohammad bold art 1" pitchFamily="2" charset="-78"/>
              </a:rPr>
              <a:t>يستوجب على الشخص الراغب بالقيد في سجل مراقبي الحسابات لدى الهيئة:</a:t>
            </a:r>
            <a:endParaRPr lang="en-US" sz="2400" dirty="0">
              <a:solidFill>
                <a:schemeClr val="tx2"/>
              </a:solidFill>
              <a:ea typeface="Calibri"/>
              <a:cs typeface="mohammad bold art 1" pitchFamily="2" charset="-78"/>
            </a:endParaRPr>
          </a:p>
          <a:p>
            <a:pPr algn="justLow" rtl="1" fontAlgn="base">
              <a:spcAft>
                <a:spcPct val="0"/>
              </a:spcAft>
              <a:buFont typeface="Arial" charset="0"/>
              <a:buChar char="•"/>
            </a:pPr>
            <a:r>
              <a:rPr lang="ar-KW" sz="2300" dirty="0">
                <a:solidFill>
                  <a:schemeClr val="tx2"/>
                </a:solidFill>
                <a:cs typeface="mohammad bold art 1" pitchFamily="2" charset="-78"/>
              </a:rPr>
              <a:t>أن يكون على معرفة تامة بالأحكام الخاصة بالتسجيل والواردة في الفصل الثالث من الكتاب الخامس من اللائحة التنفيذية المعدلة</a:t>
            </a:r>
            <a:r>
              <a:rPr lang="ar-KW" sz="2300" dirty="0" smtClean="0">
                <a:solidFill>
                  <a:schemeClr val="tx2"/>
                </a:solidFill>
                <a:cs typeface="mohammad bold art 1" pitchFamily="2" charset="-78"/>
              </a:rPr>
              <a:t>.</a:t>
            </a:r>
          </a:p>
          <a:p>
            <a:pPr marL="0" indent="0" algn="justLow" rtl="1" fontAlgn="base">
              <a:spcAft>
                <a:spcPct val="0"/>
              </a:spcAft>
              <a:buNone/>
            </a:pPr>
            <a:endParaRPr lang="ar-KW" sz="2300" dirty="0">
              <a:solidFill>
                <a:schemeClr val="tx2"/>
              </a:solidFill>
              <a:cs typeface="mohammad bold art 1" pitchFamily="2" charset="-78"/>
            </a:endParaRPr>
          </a:p>
          <a:p>
            <a:pPr lvl="0" algn="justLow" rtl="1" fontAlgn="base">
              <a:spcAft>
                <a:spcPct val="0"/>
              </a:spcAft>
              <a:buFont typeface="Arial" charset="0"/>
              <a:buChar char="•"/>
            </a:pPr>
            <a:r>
              <a:rPr lang="ar-KW" sz="2300" dirty="0" smtClean="0">
                <a:solidFill>
                  <a:schemeClr val="tx2"/>
                </a:solidFill>
                <a:cs typeface="mohammad bold art 1" pitchFamily="2" charset="-78"/>
              </a:rPr>
              <a:t>أن يكون على علم واطلاع ومقدرة تامة على أداء المهام المناطة بمراقبي حسابات الأشخاص </a:t>
            </a:r>
            <a:r>
              <a:rPr lang="ar-KW" sz="2300" dirty="0">
                <a:solidFill>
                  <a:schemeClr val="tx2"/>
                </a:solidFill>
                <a:cs typeface="mohammad bold art 1" pitchFamily="2" charset="-78"/>
              </a:rPr>
              <a:t>المرخص لهم والشركات الكويتية المدرجة في البورصة وأنظمة </a:t>
            </a:r>
            <a:r>
              <a:rPr lang="ar-KW" sz="2300" dirty="0" smtClean="0">
                <a:solidFill>
                  <a:schemeClr val="tx2"/>
                </a:solidFill>
                <a:cs typeface="mohammad bold art 1" pitchFamily="2" charset="-78"/>
              </a:rPr>
              <a:t>الاستثمار الجماعي </a:t>
            </a:r>
            <a:r>
              <a:rPr lang="ar-KW" sz="2300" dirty="0">
                <a:solidFill>
                  <a:schemeClr val="tx2"/>
                </a:solidFill>
                <a:cs typeface="mohammad bold art 1" pitchFamily="2" charset="-78"/>
              </a:rPr>
              <a:t>والشركات ذات الغرض الخاص المرخص لها من الهيئة</a:t>
            </a:r>
            <a:r>
              <a:rPr lang="ar-KW" sz="2300" dirty="0" smtClean="0">
                <a:solidFill>
                  <a:schemeClr val="tx2"/>
                </a:solidFill>
                <a:cs typeface="mohammad bold art 1" pitchFamily="2" charset="-78"/>
              </a:rPr>
              <a:t>، بالإضافة إلى أي أنظمة رقابية أخرى.</a:t>
            </a:r>
            <a:endParaRPr lang="en-US" sz="2300" dirty="0" smtClean="0">
              <a:solidFill>
                <a:schemeClr val="tx2"/>
              </a:solidFill>
              <a:cs typeface="mohammad bold art 1" pitchFamily="2" charset="-78"/>
            </a:endParaRPr>
          </a:p>
          <a:p>
            <a:pPr marL="0" lvl="0" indent="0" algn="just" fontAlgn="base">
              <a:spcAft>
                <a:spcPct val="0"/>
              </a:spcAft>
              <a:buNone/>
            </a:pPr>
            <a:endParaRPr lang="en-US" sz="24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91962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04356" y="274638"/>
            <a:ext cx="4982443" cy="1143000"/>
          </a:xfrm>
        </p:spPr>
        <p:txBody>
          <a:bodyPr>
            <a:noAutofit/>
          </a:bodyPr>
          <a:lstStyle/>
          <a:p>
            <a:pPr algn="r" rtl="1" fontAlgn="base">
              <a:spcAft>
                <a:spcPct val="0"/>
              </a:spcAft>
            </a:pPr>
            <a:r>
              <a:rPr lang="ar-KW" sz="2100" b="1" dirty="0">
                <a:solidFill>
                  <a:schemeClr val="tx2"/>
                </a:solidFill>
                <a:latin typeface="Sakkal Majalla" pitchFamily="2" charset="-78"/>
                <a:cs typeface="mohammad bold art 1" pitchFamily="2" charset="-78"/>
              </a:rPr>
              <a:t>آلية القيد في سجل مراقبي الحسابات الخاص لدى </a:t>
            </a:r>
            <a:r>
              <a:rPr lang="ar-KW" sz="2100" b="1" dirty="0" smtClean="0">
                <a:solidFill>
                  <a:schemeClr val="tx2"/>
                </a:solidFill>
                <a:latin typeface="Sakkal Majalla" pitchFamily="2" charset="-78"/>
                <a:cs typeface="mohammad bold art 1" pitchFamily="2" charset="-78"/>
              </a:rPr>
              <a:t>الهيئة</a:t>
            </a:r>
            <a:endParaRPr lang="ar-KW" sz="21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p:txBody>
          <a:bodyPr>
            <a:normAutofit/>
          </a:bodyPr>
          <a:lstStyle/>
          <a:p>
            <a:pPr marL="457200" indent="-457200" algn="justLow" rtl="1" fontAlgn="base">
              <a:spcAft>
                <a:spcPct val="0"/>
              </a:spcAft>
              <a:buFont typeface="+mj-lt"/>
              <a:buAutoNum type="arabicPeriod"/>
            </a:pPr>
            <a:endParaRPr lang="ar-KW" sz="2300" dirty="0" smtClean="0">
              <a:solidFill>
                <a:schemeClr val="tx2"/>
              </a:solidFill>
            </a:endParaRPr>
          </a:p>
          <a:p>
            <a:pPr marL="457200" indent="-457200" algn="justLow" rtl="1" fontAlgn="base">
              <a:spcAft>
                <a:spcPct val="0"/>
              </a:spcAft>
              <a:buFont typeface="+mj-lt"/>
              <a:buAutoNum type="arabicPeriod"/>
            </a:pPr>
            <a:endParaRPr lang="ar-KW" sz="2300" dirty="0" smtClean="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5" name="Diagram 4"/>
          <p:cNvGraphicFramePr/>
          <p:nvPr>
            <p:extLst>
              <p:ext uri="{D42A27DB-BD31-4B8C-83A1-F6EECF244321}">
                <p14:modId xmlns:p14="http://schemas.microsoft.com/office/powerpoint/2010/main" val="3291115090"/>
              </p:ext>
            </p:extLst>
          </p:nvPr>
        </p:nvGraphicFramePr>
        <p:xfrm>
          <a:off x="683568" y="1484784"/>
          <a:ext cx="7992888" cy="453650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1254997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522" y="4869160"/>
            <a:ext cx="8229600" cy="1143000"/>
          </a:xfrm>
        </p:spPr>
        <p:txBody>
          <a:bodyPr>
            <a:normAutofit/>
          </a:bodyPr>
          <a:lstStyle/>
          <a:p>
            <a:pPr algn="r"/>
            <a:r>
              <a:rPr lang="ar-KW" sz="1800" dirty="0">
                <a:solidFill>
                  <a:schemeClr val="tx2"/>
                </a:solidFill>
                <a:latin typeface="+mn-lt"/>
                <a:ea typeface="+mn-ea"/>
                <a:cs typeface="mohammad bold art 1" pitchFamily="2" charset="-78"/>
              </a:rPr>
              <a:t>ملاحظة: لا يعتد بأي طلب غير مستكمل بشكل كامل مع إرفاق جميع المستندات المطلوبة. </a:t>
            </a: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itle 1"/>
          <p:cNvSpPr txBox="1">
            <a:spLocks/>
          </p:cNvSpPr>
          <p:nvPr/>
        </p:nvSpPr>
        <p:spPr>
          <a:xfrm>
            <a:off x="3704356" y="274638"/>
            <a:ext cx="4982443"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rtl="1" fontAlgn="base">
              <a:spcAft>
                <a:spcPct val="0"/>
              </a:spcAft>
            </a:pPr>
            <a:r>
              <a:rPr lang="ar-KW" sz="2100" b="1" smtClean="0">
                <a:solidFill>
                  <a:schemeClr val="tx2"/>
                </a:solidFill>
                <a:latin typeface="Sakkal Majalla" pitchFamily="2" charset="-78"/>
                <a:cs typeface="mohammad bold art 1" pitchFamily="2" charset="-78"/>
              </a:rPr>
              <a:t>آلية القيد في سجل مراقبي الحسابات الخاص لدى الهيئة</a:t>
            </a:r>
            <a:endParaRPr lang="ar-KW" sz="2100" b="1" dirty="0">
              <a:solidFill>
                <a:schemeClr val="tx2"/>
              </a:solidFill>
              <a:latin typeface="Sakkal Majalla" pitchFamily="2" charset="-78"/>
              <a:cs typeface="mohammad bold art 1" pitchFamily="2" charset="-78"/>
            </a:endParaRPr>
          </a:p>
        </p:txBody>
      </p:sp>
      <p:graphicFrame>
        <p:nvGraphicFramePr>
          <p:cNvPr id="6" name="Diagram 5"/>
          <p:cNvGraphicFramePr/>
          <p:nvPr>
            <p:extLst>
              <p:ext uri="{D42A27DB-BD31-4B8C-83A1-F6EECF244321}">
                <p14:modId xmlns:p14="http://schemas.microsoft.com/office/powerpoint/2010/main" val="3457617792"/>
              </p:ext>
            </p:extLst>
          </p:nvPr>
        </p:nvGraphicFramePr>
        <p:xfrm>
          <a:off x="533400" y="1628800"/>
          <a:ext cx="8359080" cy="309634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9831959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a:spLocks noGrp="1"/>
          </p:cNvSpPr>
          <p:nvPr>
            <p:ph type="title"/>
          </p:nvPr>
        </p:nvSpPr>
        <p:spPr>
          <a:xfrm>
            <a:off x="3419872" y="274638"/>
            <a:ext cx="5266927" cy="1143000"/>
          </a:xfrm>
        </p:spPr>
        <p:txBody>
          <a:bodyPr>
            <a:noAutofit/>
          </a:bodyPr>
          <a:lstStyle/>
          <a:p>
            <a:pPr algn="r" rtl="1" fontAlgn="base">
              <a:spcAft>
                <a:spcPct val="0"/>
              </a:spcAft>
            </a:pPr>
            <a:r>
              <a:rPr lang="ar-KW" sz="2800" dirty="0">
                <a:solidFill>
                  <a:srgbClr val="1F497D"/>
                </a:solidFill>
                <a:latin typeface="Calibri" pitchFamily="34" charset="0"/>
                <a:ea typeface="+mn-ea"/>
                <a:cs typeface="mohammad bold art 1" pitchFamily="2" charset="-78"/>
              </a:rPr>
              <a:t>شروط ومتطلبات </a:t>
            </a:r>
            <a:r>
              <a:rPr lang="ar-KW" sz="2800" dirty="0" smtClean="0">
                <a:solidFill>
                  <a:srgbClr val="1F497D"/>
                </a:solidFill>
                <a:latin typeface="Calibri" pitchFamily="34" charset="0"/>
                <a:ea typeface="+mn-ea"/>
                <a:cs typeface="mohammad bold art 1" pitchFamily="2" charset="-78"/>
              </a:rPr>
              <a:t>القيد في السجل الخاص لدى الهيئة</a:t>
            </a:r>
            <a:endParaRPr lang="en-US" sz="21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p:txBody>
          <a:bodyPr>
            <a:normAutofit lnSpcReduction="10000"/>
          </a:bodyPr>
          <a:lstStyle/>
          <a:p>
            <a:pPr algn="justLow" rtl="1" fontAlgn="base">
              <a:spcBef>
                <a:spcPct val="0"/>
              </a:spcBef>
              <a:spcAft>
                <a:spcPts val="600"/>
              </a:spcAft>
            </a:pPr>
            <a:endParaRPr lang="ar-KW" sz="2300" dirty="0" smtClean="0">
              <a:solidFill>
                <a:schemeClr val="tx2"/>
              </a:solidFill>
              <a:cs typeface="mohammad bold art 1" pitchFamily="2" charset="-78"/>
            </a:endParaRPr>
          </a:p>
          <a:p>
            <a:pPr marL="0" indent="0" algn="justLow" rtl="1" fontAlgn="base">
              <a:spcBef>
                <a:spcPct val="0"/>
              </a:spcBef>
              <a:spcAft>
                <a:spcPts val="600"/>
              </a:spcAft>
              <a:buNone/>
            </a:pPr>
            <a:r>
              <a:rPr lang="ar-KW" sz="2300" b="1" u="sng" dirty="0" smtClean="0">
                <a:solidFill>
                  <a:schemeClr val="tx2"/>
                </a:solidFill>
                <a:cs typeface="mohammad bold art 1" pitchFamily="2" charset="-78"/>
              </a:rPr>
              <a:t>متطلبات أساسية واجب توافرها لدى مراقب الحسابات قبل التقدم لطلب القيد لدى الهيئة: </a:t>
            </a:r>
          </a:p>
          <a:p>
            <a:pPr algn="justLow" rtl="1" fontAlgn="base">
              <a:spcBef>
                <a:spcPct val="0"/>
              </a:spcBef>
              <a:spcAft>
                <a:spcPts val="600"/>
              </a:spcAft>
            </a:pPr>
            <a:r>
              <a:rPr lang="ar-KW" sz="2300" dirty="0" smtClean="0">
                <a:solidFill>
                  <a:schemeClr val="tx2"/>
                </a:solidFill>
                <a:cs typeface="mohammad bold art 1" pitchFamily="2" charset="-78"/>
              </a:rPr>
              <a:t>أن يكون مقيداً </a:t>
            </a:r>
            <a:r>
              <a:rPr lang="ar-KW" sz="2300" dirty="0">
                <a:solidFill>
                  <a:schemeClr val="tx2"/>
                </a:solidFill>
                <a:cs typeface="mohammad bold art 1" pitchFamily="2" charset="-78"/>
              </a:rPr>
              <a:t>في سجل مراقبي الحسابات فئة (أ</a:t>
            </a:r>
            <a:r>
              <a:rPr lang="ar-KW" sz="2300" dirty="0" smtClean="0">
                <a:solidFill>
                  <a:schemeClr val="tx2"/>
                </a:solidFill>
                <a:cs typeface="mohammad bold art 1" pitchFamily="2" charset="-78"/>
              </a:rPr>
              <a:t>).</a:t>
            </a:r>
          </a:p>
          <a:p>
            <a:pPr algn="justLow" rtl="1" fontAlgn="base">
              <a:spcBef>
                <a:spcPct val="0"/>
              </a:spcBef>
              <a:spcAft>
                <a:spcPts val="600"/>
              </a:spcAft>
            </a:pPr>
            <a:r>
              <a:rPr lang="ar-KW" sz="2300" dirty="0" smtClean="0">
                <a:solidFill>
                  <a:schemeClr val="tx2"/>
                </a:solidFill>
                <a:cs typeface="mohammad bold art 1" pitchFamily="2" charset="-78"/>
              </a:rPr>
              <a:t>أن يزاول </a:t>
            </a:r>
            <a:r>
              <a:rPr lang="ar-KW" sz="2300" dirty="0">
                <a:solidFill>
                  <a:schemeClr val="tx2"/>
                </a:solidFill>
                <a:cs typeface="mohammad bold art 1" pitchFamily="2" charset="-78"/>
              </a:rPr>
              <a:t>المهنة منذ تاريخ قيده في سجل مراقبي الحسابات فئة (أ) لفترة لا تقل عن خمس </a:t>
            </a:r>
            <a:r>
              <a:rPr lang="ar-KW" sz="2300" dirty="0" smtClean="0">
                <a:solidFill>
                  <a:schemeClr val="tx2"/>
                </a:solidFill>
                <a:cs typeface="mohammad bold art 1" pitchFamily="2" charset="-78"/>
              </a:rPr>
              <a:t>سنوات.</a:t>
            </a:r>
          </a:p>
          <a:p>
            <a:pPr algn="justLow" rtl="1" fontAlgn="base">
              <a:spcBef>
                <a:spcPct val="0"/>
              </a:spcBef>
              <a:spcAft>
                <a:spcPts val="600"/>
              </a:spcAft>
            </a:pPr>
            <a:r>
              <a:rPr lang="ar-KW" sz="2300" dirty="0">
                <a:solidFill>
                  <a:schemeClr val="tx2"/>
                </a:solidFill>
                <a:cs typeface="mohammad bold art 1" pitchFamily="2" charset="-78"/>
              </a:rPr>
              <a:t>أن يكون لديه </a:t>
            </a:r>
            <a:r>
              <a:rPr lang="ar-KW" sz="2300" dirty="0">
                <a:solidFill>
                  <a:schemeClr val="tx2"/>
                </a:solidFill>
                <a:cs typeface="mohammad bold art 1" pitchFamily="2" charset="-78"/>
              </a:rPr>
              <a:t>فرق للمراجعة والتدقيق متماشية مع متطلبات </a:t>
            </a:r>
            <a:r>
              <a:rPr lang="ar-KW" sz="2300" dirty="0" smtClean="0">
                <a:solidFill>
                  <a:schemeClr val="tx2"/>
                </a:solidFill>
                <a:cs typeface="mohammad bold art 1" pitchFamily="2" charset="-78"/>
              </a:rPr>
              <a:t>الهيئة.</a:t>
            </a:r>
            <a:endParaRPr lang="ar-KW" sz="2300" dirty="0">
              <a:solidFill>
                <a:schemeClr val="tx2"/>
              </a:solidFill>
              <a:cs typeface="mohammad bold art 1" pitchFamily="2" charset="-78"/>
            </a:endParaRPr>
          </a:p>
          <a:p>
            <a:pPr algn="justLow" rtl="1" fontAlgn="base">
              <a:spcBef>
                <a:spcPct val="0"/>
              </a:spcBef>
              <a:spcAft>
                <a:spcPts val="600"/>
              </a:spcAft>
            </a:pPr>
            <a:r>
              <a:rPr lang="ar-KW" sz="2300" dirty="0">
                <a:solidFill>
                  <a:schemeClr val="tx2"/>
                </a:solidFill>
                <a:cs typeface="mohammad bold art 1" pitchFamily="2" charset="-78"/>
              </a:rPr>
              <a:t>أن يكون لديه ميثاق </a:t>
            </a:r>
            <a:r>
              <a:rPr lang="ar-KW" sz="2300" dirty="0">
                <a:solidFill>
                  <a:schemeClr val="tx2"/>
                </a:solidFill>
                <a:cs typeface="mohammad bold art 1" pitchFamily="2" charset="-78"/>
              </a:rPr>
              <a:t>شرف مهني وفق أحدث الممارسات </a:t>
            </a:r>
            <a:r>
              <a:rPr lang="ar-KW" sz="2300" dirty="0" smtClean="0">
                <a:solidFill>
                  <a:schemeClr val="tx2"/>
                </a:solidFill>
                <a:cs typeface="mohammad bold art 1" pitchFamily="2" charset="-78"/>
              </a:rPr>
              <a:t>الدولية.</a:t>
            </a:r>
          </a:p>
          <a:p>
            <a:pPr algn="justLow" rtl="1" fontAlgn="base">
              <a:spcBef>
                <a:spcPct val="0"/>
              </a:spcBef>
              <a:spcAft>
                <a:spcPts val="600"/>
              </a:spcAft>
            </a:pPr>
            <a:r>
              <a:rPr lang="ar-KW" sz="2300" dirty="0">
                <a:solidFill>
                  <a:schemeClr val="tx2"/>
                </a:solidFill>
                <a:cs typeface="mohammad bold art 1" pitchFamily="2" charset="-78"/>
              </a:rPr>
              <a:t>أن يكون لديه لوائح </a:t>
            </a:r>
            <a:r>
              <a:rPr lang="ar-KW" sz="2300" dirty="0">
                <a:solidFill>
                  <a:schemeClr val="tx2"/>
                </a:solidFill>
                <a:cs typeface="mohammad bold art 1" pitchFamily="2" charset="-78"/>
              </a:rPr>
              <a:t>وسياسات داخلية وأنظمة فنية متماشية مع طبيعة </a:t>
            </a:r>
            <a:r>
              <a:rPr lang="ar-KW" sz="2300" dirty="0" smtClean="0">
                <a:solidFill>
                  <a:schemeClr val="tx2"/>
                </a:solidFill>
                <a:cs typeface="mohammad bold art 1" pitchFamily="2" charset="-78"/>
              </a:rPr>
              <a:t>المهنة.</a:t>
            </a:r>
          </a:p>
          <a:p>
            <a:pPr algn="justLow" rtl="1" fontAlgn="base">
              <a:spcBef>
                <a:spcPct val="0"/>
              </a:spcBef>
              <a:spcAft>
                <a:spcPts val="600"/>
              </a:spcAft>
            </a:pPr>
            <a:r>
              <a:rPr lang="ar-KW" sz="2300" dirty="0">
                <a:solidFill>
                  <a:schemeClr val="tx2"/>
                </a:solidFill>
                <a:cs typeface="mohammad bold art 1" pitchFamily="2" charset="-78"/>
              </a:rPr>
              <a:t>لديه خطة </a:t>
            </a:r>
            <a:r>
              <a:rPr lang="ar-KW" sz="2300" dirty="0">
                <a:solidFill>
                  <a:schemeClr val="tx2"/>
                </a:solidFill>
                <a:cs typeface="mohammad bold art 1" pitchFamily="2" charset="-78"/>
              </a:rPr>
              <a:t>تدريب واضحة وتفصيلية لأعضاء فرق المراجعة </a:t>
            </a:r>
            <a:r>
              <a:rPr lang="ar-KW" sz="2300" dirty="0" smtClean="0">
                <a:solidFill>
                  <a:schemeClr val="tx2"/>
                </a:solidFill>
                <a:cs typeface="mohammad bold art 1" pitchFamily="2" charset="-78"/>
              </a:rPr>
              <a:t>والتدقيق.</a:t>
            </a:r>
            <a:endParaRPr lang="ar-KW" sz="2300" dirty="0">
              <a:solidFill>
                <a:schemeClr val="tx2"/>
              </a:solidFill>
              <a:cs typeface="mohammad bold art 1" pitchFamily="2" charset="-78"/>
            </a:endParaRPr>
          </a:p>
          <a:p>
            <a:pPr algn="justLow" rtl="1" fontAlgn="base">
              <a:spcBef>
                <a:spcPct val="0"/>
              </a:spcBef>
              <a:spcAft>
                <a:spcPts val="600"/>
              </a:spcAft>
            </a:pPr>
            <a:endParaRPr lang="ar-KW" sz="2300" dirty="0">
              <a:solidFill>
                <a:schemeClr val="tx2"/>
              </a:solidFill>
              <a:cs typeface="mohammad bold art 1" pitchFamily="2" charset="-78"/>
            </a:endParaRPr>
          </a:p>
          <a:p>
            <a:pPr algn="justLow" rtl="1" fontAlgn="base">
              <a:spcBef>
                <a:spcPct val="0"/>
              </a:spcBef>
              <a:spcAft>
                <a:spcPts val="600"/>
              </a:spcAft>
            </a:pPr>
            <a:endParaRPr lang="ar-KW" sz="2300" dirty="0">
              <a:solidFill>
                <a:schemeClr val="tx2"/>
              </a:solidFill>
              <a:cs typeface="mohammad bold art 1" pitchFamily="2" charset="-78"/>
            </a:endParaRPr>
          </a:p>
          <a:p>
            <a:pPr marL="457200" indent="-457200" algn="just" rtl="1" fontAlgn="base">
              <a:spcAft>
                <a:spcPct val="0"/>
              </a:spcAft>
              <a:buFont typeface="+mj-lt"/>
              <a:buAutoNum type="arabicPeriod"/>
            </a:pPr>
            <a:endParaRPr lang="ar-KW" sz="2400" dirty="0" smtClean="0">
              <a:solidFill>
                <a:schemeClr val="tx2"/>
              </a:solidFill>
              <a:cs typeface="mohammad bold art 1" pitchFamily="2" charset="-78"/>
            </a:endParaRPr>
          </a:p>
          <a:p>
            <a:pPr marL="0" indent="0" algn="just" rtl="1" fontAlgn="base">
              <a:spcAft>
                <a:spcPct val="0"/>
              </a:spcAft>
              <a:buNone/>
            </a:pPr>
            <a:endParaRPr lang="ar-KW" sz="2400" dirty="0" smtClean="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3824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979</TotalTime>
  <Words>1238</Words>
  <Application>Microsoft Office PowerPoint</Application>
  <PresentationFormat>On-screen Show (4:3)</PresentationFormat>
  <Paragraphs>122</Paragraphs>
  <Slides>17</Slides>
  <Notes>15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ورشة عمل  </vt:lpstr>
      <vt:lpstr>مقدمــــــــة</vt:lpstr>
      <vt:lpstr>جدول أعمال الورشة</vt:lpstr>
      <vt:lpstr>التعريفات</vt:lpstr>
      <vt:lpstr>التعريفات</vt:lpstr>
      <vt:lpstr>مسؤوليات مراقب الحسابات المسجل  لدى الهيئة</vt:lpstr>
      <vt:lpstr>آلية القيد في سجل مراقبي الحسابات الخاص لدى الهيئة</vt:lpstr>
      <vt:lpstr>ملاحظة: لا يعتد بأي طلب غير مستكمل بشكل كامل مع إرفاق جميع المستندات المطلوبة. </vt:lpstr>
      <vt:lpstr>شروط ومتطلبات القيد في السجل الخاص لدى الهيئة</vt:lpstr>
      <vt:lpstr>شروط ومتطلبات القيد في السجل الخاص لدى الهيئة</vt:lpstr>
      <vt:lpstr>شروط ومتطلبات القيد في السجل الخاص لدى الهيئة</vt:lpstr>
      <vt:lpstr>شروط ومتطلبات القيد في السجل الخاص لدى الهيئة</vt:lpstr>
      <vt:lpstr>شروط ومتطلبات القيد في السجل الخاص لدى الهيئة</vt:lpstr>
      <vt:lpstr>مرحلة ما بعد القيد في سجل الهيئة</vt:lpstr>
      <vt:lpstr>مرحلة ما بعد القيد في سجل الهيئة</vt:lpstr>
      <vt:lpstr>مرحلة ما بعد القيد في سجل الهيئة</vt:lpstr>
      <vt:lpstr>شــكــراً</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Abdulaziz Al-Mansour</cp:lastModifiedBy>
  <cp:revision>65</cp:revision>
  <cp:lastPrinted>2016-05-08T10:08:25Z</cp:lastPrinted>
  <dcterms:created xsi:type="dcterms:W3CDTF">2014-09-25T11:33:14Z</dcterms:created>
  <dcterms:modified xsi:type="dcterms:W3CDTF">2016-05-11T08:01:31Z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8b7f2750-21b4-4c47-939c-f52894735a0d</vt:lpwstr>
  </property>
  <property fmtid="{D5CDD505-2E9C-101B-9397-08002B2CF9AE}" pid="3" name="CMAClassification">
    <vt:lpwstr>Internal</vt:lpwstr>
  </property>
</Properties>
</file>